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7" r:id="rId2"/>
    <p:sldId id="270" r:id="rId3"/>
    <p:sldId id="269" r:id="rId4"/>
    <p:sldId id="279" r:id="rId5"/>
    <p:sldId id="271" r:id="rId6"/>
    <p:sldId id="272" r:id="rId7"/>
    <p:sldId id="274" r:id="rId8"/>
    <p:sldId id="275" r:id="rId9"/>
    <p:sldId id="276" r:id="rId10"/>
    <p:sldId id="277" r:id="rId11"/>
    <p:sldId id="278" r:id="rId12"/>
    <p:sldId id="280" r:id="rId13"/>
    <p:sldId id="304" r:id="rId14"/>
    <p:sldId id="306" r:id="rId15"/>
    <p:sldId id="307" r:id="rId16"/>
    <p:sldId id="305" r:id="rId17"/>
    <p:sldId id="282" r:id="rId18"/>
    <p:sldId id="283" r:id="rId19"/>
    <p:sldId id="286" r:id="rId20"/>
    <p:sldId id="284" r:id="rId21"/>
    <p:sldId id="285" r:id="rId22"/>
    <p:sldId id="290" r:id="rId23"/>
    <p:sldId id="291" r:id="rId24"/>
    <p:sldId id="292" r:id="rId25"/>
    <p:sldId id="29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0639" autoAdjust="0"/>
  </p:normalViewPr>
  <p:slideViewPr>
    <p:cSldViewPr>
      <p:cViewPr>
        <p:scale>
          <a:sx n="70" d="100"/>
          <a:sy n="70" d="100"/>
        </p:scale>
        <p:origin x="-894" y="-474"/>
      </p:cViewPr>
      <p:guideLst>
        <p:guide orient="horz" pos="2160"/>
        <p:guide pos="2880"/>
      </p:guideLst>
    </p:cSldViewPr>
  </p:slideViewPr>
  <p:outlineViewPr>
    <p:cViewPr>
      <p:scale>
        <a:sx n="33" d="100"/>
        <a:sy n="33" d="100"/>
      </p:scale>
      <p:origin x="0" y="15882"/>
    </p:cViewPr>
    <p:sldLst>
      <p:sld r:id="rId1" collapse="1"/>
      <p:sld r:id="rId2" collapse="1"/>
      <p:sld r:id="rId3" collapse="1"/>
    </p:sldLst>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slide" Target="slides/slide9.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CFF049-F3B9-4389-8FAC-8CC021E0E756}" type="datetimeFigureOut">
              <a:rPr lang="en-US" smtClean="0"/>
              <a:t>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BD6A86-DF81-4093-B6B4-B43C70F0F52B}" type="slidenum">
              <a:rPr lang="en-US" smtClean="0"/>
              <a:t>‹#›</a:t>
            </a:fld>
            <a:endParaRPr lang="en-US"/>
          </a:p>
        </p:txBody>
      </p:sp>
    </p:spTree>
    <p:extLst>
      <p:ext uri="{BB962C8B-B14F-4D97-AF65-F5344CB8AC3E}">
        <p14:creationId xmlns:p14="http://schemas.microsoft.com/office/powerpoint/2010/main" val="3460948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Talking Points:</a:t>
            </a:r>
          </a:p>
          <a:p>
            <a:endParaRPr lang="en-US" u="sng" dirty="0" smtClean="0"/>
          </a:p>
          <a:p>
            <a:r>
              <a:rPr lang="en-US" dirty="0" smtClean="0"/>
              <a:t>Sale is a</a:t>
            </a:r>
            <a:r>
              <a:rPr lang="en-US" baseline="0" dirty="0" smtClean="0"/>
              <a:t> contract in which ownership transfers.</a:t>
            </a:r>
          </a:p>
          <a:p>
            <a:endParaRPr lang="en-US" baseline="0" dirty="0" smtClean="0"/>
          </a:p>
          <a:p>
            <a:r>
              <a:rPr lang="en-US" baseline="0" dirty="0" smtClean="0"/>
              <a:t>Ownership is the right to hold the title, possess, use, enjoy, profit from, waste, and even destroy.</a:t>
            </a:r>
          </a:p>
          <a:p>
            <a:endParaRPr lang="en-US" baseline="0" dirty="0" smtClean="0"/>
          </a:p>
          <a:p>
            <a:r>
              <a:rPr lang="en-US" baseline="0" dirty="0" smtClean="0"/>
              <a:t>Goods are tangible, moveable items of personal property.  Goods are NOT money, intangible items (stocks, bonds, </a:t>
            </a:r>
            <a:r>
              <a:rPr lang="en-US" baseline="0" dirty="0" err="1" smtClean="0"/>
              <a:t>etc</a:t>
            </a:r>
            <a:r>
              <a:rPr lang="en-US" baseline="0" dirty="0" smtClean="0"/>
              <a:t>), patents, copyrights, and trademarks (remind students of intellectual property unit), and real property (to be covered later this unit).  </a:t>
            </a:r>
          </a:p>
          <a:p>
            <a:endParaRPr lang="en-US" baseline="0" dirty="0" smtClean="0"/>
          </a:p>
          <a:p>
            <a:r>
              <a:rPr lang="en-US" baseline="0" dirty="0" smtClean="0"/>
              <a:t>Price is the consideration for a sale (remind students of the contract law unit)</a:t>
            </a:r>
          </a:p>
          <a:p>
            <a:endParaRPr lang="en-US" baseline="0" dirty="0" smtClean="0"/>
          </a:p>
          <a:p>
            <a:r>
              <a:rPr lang="en-US" baseline="0" dirty="0" smtClean="0"/>
              <a:t>Barter is a exchange of goods.</a:t>
            </a:r>
          </a:p>
          <a:p>
            <a:endParaRPr lang="en-US" baseline="0" dirty="0" smtClean="0"/>
          </a:p>
        </p:txBody>
      </p:sp>
      <p:sp>
        <p:nvSpPr>
          <p:cNvPr id="4" name="Slide Number Placeholder 3"/>
          <p:cNvSpPr>
            <a:spLocks noGrp="1"/>
          </p:cNvSpPr>
          <p:nvPr>
            <p:ph type="sldNum" sz="quarter" idx="10"/>
          </p:nvPr>
        </p:nvSpPr>
        <p:spPr/>
        <p:txBody>
          <a:bodyPr/>
          <a:lstStyle/>
          <a:p>
            <a:fld id="{4F3E5530-CE18-4669-8451-7A5271A2BFC6}" type="slidenum">
              <a:rPr lang="en-US" smtClean="0"/>
              <a:t>3</a:t>
            </a:fld>
            <a:endParaRPr lang="en-US"/>
          </a:p>
        </p:txBody>
      </p:sp>
    </p:spTree>
    <p:extLst>
      <p:ext uri="{BB962C8B-B14F-4D97-AF65-F5344CB8AC3E}">
        <p14:creationId xmlns:p14="http://schemas.microsoft.com/office/powerpoint/2010/main" val="1470005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Key:</a:t>
            </a:r>
          </a:p>
          <a:p>
            <a:r>
              <a:rPr lang="en-US" dirty="0" smtClean="0"/>
              <a:t>Published</a:t>
            </a:r>
            <a:r>
              <a:rPr lang="en-US" baseline="0" dirty="0" smtClean="0"/>
              <a:t> 1952</a:t>
            </a:r>
          </a:p>
          <a:p>
            <a:r>
              <a:rPr lang="en-US" baseline="0" dirty="0" smtClean="0"/>
              <a:t>Definition: Body of laws governing commercial transactions in the United States.  </a:t>
            </a:r>
          </a:p>
          <a:p>
            <a:r>
              <a:rPr lang="en-US" baseline="0" dirty="0" smtClean="0"/>
              <a:t>Goal/Purpose: Form unity among all 50 states from businesses that complete transactions over state line. </a:t>
            </a:r>
          </a:p>
          <a:p>
            <a:r>
              <a:rPr lang="en-US" baseline="0" dirty="0" smtClean="0"/>
              <a:t>Important:  Student should state how difficult it would be to know the laws in different states.  If necessary, prompt the students with asking who has purchased something online in a different state.  Imagine if there were 50 different laws on how sales are transacted.  </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1BD6A86-DF81-4093-B6B4-B43C70F0F52B}" type="slidenum">
              <a:rPr lang="en-US" smtClean="0"/>
              <a:t>5</a:t>
            </a:fld>
            <a:endParaRPr lang="en-US"/>
          </a:p>
        </p:txBody>
      </p:sp>
    </p:spTree>
    <p:extLst>
      <p:ext uri="{BB962C8B-B14F-4D97-AF65-F5344CB8AC3E}">
        <p14:creationId xmlns:p14="http://schemas.microsoft.com/office/powerpoint/2010/main" val="1507352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Payment</a:t>
            </a:r>
            <a:r>
              <a:rPr lang="en-US" baseline="0" dirty="0" smtClean="0"/>
              <a:t> – buyer pays for the item</a:t>
            </a:r>
          </a:p>
          <a:p>
            <a:r>
              <a:rPr lang="en-US" baseline="0" dirty="0" smtClean="0"/>
              <a:t>Delivery – buyer possess or has control of item</a:t>
            </a:r>
          </a:p>
          <a:p>
            <a:r>
              <a:rPr lang="en-US" baseline="0" dirty="0" smtClean="0"/>
              <a:t>Receipt of Goods – buyer takes physical possession.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What is the proof? Bill of Sale</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Vendor = Seller (Types</a:t>
            </a:r>
            <a:r>
              <a:rPr lang="en-US" baseline="0" dirty="0" smtClean="0"/>
              <a:t>: Merchant regularly deals with item OR casual seller who does not)</a:t>
            </a: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Vendee</a:t>
            </a:r>
            <a:r>
              <a:rPr lang="en-US" baseline="0" dirty="0" smtClean="0"/>
              <a:t> = Buyer</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smtClean="0"/>
              <a:t>Unconscionable contract is so grossly unfair that the courts will refuse to enforce it.  </a:t>
            </a:r>
          </a:p>
          <a:p>
            <a:r>
              <a:rPr lang="en-US" baseline="0" dirty="0" smtClean="0"/>
              <a:t>Statute of Frauds (recall contract law unit) requires certain contracts to be in writing. </a:t>
            </a:r>
          </a:p>
          <a:p>
            <a:r>
              <a:rPr lang="en-US" sz="4000" b="1" baseline="0" dirty="0" smtClean="0"/>
              <a:t>	</a:t>
            </a:r>
            <a:r>
              <a:rPr lang="en-US" sz="4000" b="1" dirty="0" smtClean="0"/>
              <a:t>Applies to :</a:t>
            </a:r>
            <a:r>
              <a:rPr lang="en-US" dirty="0" smtClean="0"/>
              <a:t>	Sale of goods valued over $500</a:t>
            </a:r>
          </a:p>
          <a:p>
            <a:r>
              <a:rPr lang="en-US" sz="4500" b="1" dirty="0" smtClean="0"/>
              <a:t>	Requires:</a:t>
            </a:r>
            <a:r>
              <a:rPr lang="en-US" dirty="0" smtClean="0"/>
              <a:t>	Contract be in writing and meet all requirements of writing </a:t>
            </a:r>
          </a:p>
          <a:p>
            <a:r>
              <a:rPr lang="en-US" sz="3800" b="1" dirty="0" smtClean="0"/>
              <a:t>	Requirements of Writing Include</a:t>
            </a:r>
            <a:r>
              <a:rPr lang="en-US" sz="3300" dirty="0" smtClean="0"/>
              <a:t>:  </a:t>
            </a:r>
            <a:r>
              <a:rPr lang="en-US" sz="3400" dirty="0" smtClean="0"/>
              <a:t>Date, Place, Parties, Subject matter,</a:t>
            </a:r>
            <a:r>
              <a:rPr lang="en-US" sz="3400" baseline="0" dirty="0" smtClean="0"/>
              <a:t> </a:t>
            </a:r>
            <a:r>
              <a:rPr lang="en-US" sz="3400" dirty="0" smtClean="0"/>
              <a:t>Price, Signatures </a:t>
            </a:r>
          </a:p>
          <a:p>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1BD6A86-DF81-4093-B6B4-B43C70F0F52B}" type="slidenum">
              <a:rPr lang="en-US" smtClean="0"/>
              <a:t>6</a:t>
            </a:fld>
            <a:endParaRPr lang="en-US"/>
          </a:p>
        </p:txBody>
      </p:sp>
    </p:spTree>
    <p:extLst>
      <p:ext uri="{BB962C8B-B14F-4D97-AF65-F5344CB8AC3E}">
        <p14:creationId xmlns:p14="http://schemas.microsoft.com/office/powerpoint/2010/main" val="1225244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a:t>
            </a:r>
            <a:r>
              <a:rPr lang="en-US" baseline="0" dirty="0" smtClean="0"/>
              <a:t> each point with the students individually:</a:t>
            </a:r>
          </a:p>
          <a:p>
            <a:r>
              <a:rPr lang="en-US" baseline="0" dirty="0" smtClean="0"/>
              <a:t>Authorized person – A third party may sell someone else’s product with their permission. Realtor sells a home on behalf of the owner.  Consignment shops are examples.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Buyers in a Sale Induced by Fraud –  If a person</a:t>
            </a:r>
            <a:r>
              <a:rPr lang="en-US" baseline="0" dirty="0" smtClean="0"/>
              <a:t> sells an item due to fraud they can void the transaction and receive the item back.  However, if the other party has already sold the item to a </a:t>
            </a:r>
            <a:r>
              <a:rPr lang="en-US" dirty="0" smtClean="0"/>
              <a:t>good faith purchaser then the third party now</a:t>
            </a:r>
            <a:r>
              <a:rPr lang="en-US" baseline="0" dirty="0" smtClean="0"/>
              <a:t> has a good title.  However, if the third party bought stolen goods (not sale induced by fraud), then they must return the item.  (Role Play: Bring three students to the front of the room and role play.  Ask each person the ethics behind what has happened what their legal rights are in the transaction).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Holders of Negotiable Instruments – Ownership may transfer while the items are in transit</a:t>
            </a:r>
            <a:r>
              <a:rPr lang="en-US" baseline="0" dirty="0" smtClean="0"/>
              <a:t> or storage (define warehouse receipt, bill of lading, common carrier during this discussion).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Merchants with Possession of Stolen Goods – After purchasing</a:t>
            </a:r>
            <a:r>
              <a:rPr lang="en-US" baseline="0" dirty="0" smtClean="0"/>
              <a:t> an item, you may asked the merchant to hold it until you can pick it up.  For example, you purchase a couch but do not return until the next day with a friend’s truck to pick it up.  </a:t>
            </a:r>
            <a:endParaRPr lang="en-US" dirty="0" smtClean="0"/>
          </a:p>
          <a:p>
            <a:endParaRPr lang="en-US" dirty="0"/>
          </a:p>
        </p:txBody>
      </p:sp>
      <p:sp>
        <p:nvSpPr>
          <p:cNvPr id="4" name="Slide Number Placeholder 3"/>
          <p:cNvSpPr>
            <a:spLocks noGrp="1"/>
          </p:cNvSpPr>
          <p:nvPr>
            <p:ph type="sldNum" sz="quarter" idx="10"/>
          </p:nvPr>
        </p:nvSpPr>
        <p:spPr/>
        <p:txBody>
          <a:bodyPr/>
          <a:lstStyle/>
          <a:p>
            <a:fld id="{11BD6A86-DF81-4093-B6B4-B43C70F0F52B}" type="slidenum">
              <a:rPr lang="en-US" smtClean="0"/>
              <a:t>7</a:t>
            </a:fld>
            <a:endParaRPr lang="en-US"/>
          </a:p>
        </p:txBody>
      </p:sp>
    </p:spTree>
    <p:extLst>
      <p:ext uri="{BB962C8B-B14F-4D97-AF65-F5344CB8AC3E}">
        <p14:creationId xmlns:p14="http://schemas.microsoft.com/office/powerpoint/2010/main" val="1225244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Existing Goods – physically</a:t>
            </a:r>
            <a:r>
              <a:rPr lang="en-US" baseline="0" dirty="0" smtClean="0"/>
              <a:t> exist and owned by the seller.</a:t>
            </a:r>
          </a:p>
          <a:p>
            <a:r>
              <a:rPr lang="en-US" baseline="0" dirty="0" smtClean="0"/>
              <a:t>Identified Goods – designated for a sale (Discussion: Ask students if they have ever seen a sign of a product that says, “Hold for Miller” or if they have received a box from the back of the store that has marker written on it with their name.</a:t>
            </a:r>
          </a:p>
          <a:p>
            <a:r>
              <a:rPr lang="en-US" baseline="0" dirty="0" smtClean="0"/>
              <a:t>Future Goods – this is a contract and not a sale because under UCC you cannot own future goods.  (Discussion: What if they are never produced? How can you own something that does not exist?)</a:t>
            </a:r>
            <a:endParaRPr lang="en-US" dirty="0"/>
          </a:p>
        </p:txBody>
      </p:sp>
      <p:sp>
        <p:nvSpPr>
          <p:cNvPr id="4" name="Slide Number Placeholder 3"/>
          <p:cNvSpPr>
            <a:spLocks noGrp="1"/>
          </p:cNvSpPr>
          <p:nvPr>
            <p:ph type="sldNum" sz="quarter" idx="10"/>
          </p:nvPr>
        </p:nvSpPr>
        <p:spPr/>
        <p:txBody>
          <a:bodyPr/>
          <a:lstStyle/>
          <a:p>
            <a:fld id="{11BD6A86-DF81-4093-B6B4-B43C70F0F52B}" type="slidenum">
              <a:rPr lang="en-US" smtClean="0"/>
              <a:t>8</a:t>
            </a:fld>
            <a:endParaRPr lang="en-US"/>
          </a:p>
        </p:txBody>
      </p:sp>
    </p:spTree>
    <p:extLst>
      <p:ext uri="{BB962C8B-B14F-4D97-AF65-F5344CB8AC3E}">
        <p14:creationId xmlns:p14="http://schemas.microsoft.com/office/powerpoint/2010/main" val="1225244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each situation on box at a time.</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11BD6A86-DF81-4093-B6B4-B43C70F0F52B}" type="slidenum">
              <a:rPr lang="en-US" smtClean="0"/>
              <a:t>9</a:t>
            </a:fld>
            <a:endParaRPr lang="en-US"/>
          </a:p>
        </p:txBody>
      </p:sp>
    </p:spTree>
    <p:extLst>
      <p:ext uri="{BB962C8B-B14F-4D97-AF65-F5344CB8AC3E}">
        <p14:creationId xmlns:p14="http://schemas.microsoft.com/office/powerpoint/2010/main" val="1225244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FOB</a:t>
            </a:r>
            <a:r>
              <a:rPr lang="en-US" baseline="0" dirty="0" smtClean="0"/>
              <a:t> means “free on board.”  Discuss the example with the class.  They should state that the best terms would be FOB (name of the town you are located in).  </a:t>
            </a:r>
          </a:p>
          <a:p>
            <a:endParaRPr lang="en-US" baseline="0" dirty="0" smtClean="0"/>
          </a:p>
          <a:p>
            <a:r>
              <a:rPr lang="en-US" baseline="0" dirty="0" smtClean="0"/>
              <a:t>Discuss with students the importance of checking this when purchasing on the Internet.  How can they protect themselves with FOB Shipping Point?  Prompt the students to discuss purchasing insurance from the carrier when shipping FOB Destination.  </a:t>
            </a:r>
            <a:endParaRPr lang="en-US" dirty="0"/>
          </a:p>
        </p:txBody>
      </p:sp>
      <p:sp>
        <p:nvSpPr>
          <p:cNvPr id="4" name="Slide Number Placeholder 3"/>
          <p:cNvSpPr>
            <a:spLocks noGrp="1"/>
          </p:cNvSpPr>
          <p:nvPr>
            <p:ph type="sldNum" sz="quarter" idx="10"/>
          </p:nvPr>
        </p:nvSpPr>
        <p:spPr/>
        <p:txBody>
          <a:bodyPr/>
          <a:lstStyle/>
          <a:p>
            <a:fld id="{11BD6A86-DF81-4093-B6B4-B43C70F0F52B}" type="slidenum">
              <a:rPr lang="en-US" smtClean="0"/>
              <a:t>10</a:t>
            </a:fld>
            <a:endParaRPr lang="en-US"/>
          </a:p>
        </p:txBody>
      </p:sp>
    </p:spTree>
    <p:extLst>
      <p:ext uri="{BB962C8B-B14F-4D97-AF65-F5344CB8AC3E}">
        <p14:creationId xmlns:p14="http://schemas.microsoft.com/office/powerpoint/2010/main" val="1225244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BD6A86-DF81-4093-B6B4-B43C70F0F52B}" type="slidenum">
              <a:rPr lang="en-US" smtClean="0"/>
              <a:t>11</a:t>
            </a:fld>
            <a:endParaRPr lang="en-US"/>
          </a:p>
        </p:txBody>
      </p:sp>
    </p:spTree>
    <p:extLst>
      <p:ext uri="{BB962C8B-B14F-4D97-AF65-F5344CB8AC3E}">
        <p14:creationId xmlns:p14="http://schemas.microsoft.com/office/powerpoint/2010/main" val="1225244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3D81C4E-0D70-44FB-9069-D0CA2A0F668A}" type="datetime1">
              <a:rPr lang="en-US" smtClean="0"/>
              <a:t>1/9/2014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BB30 Business Law 6.01	Summer 2013</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2D25B0B-300F-479D-A262-20DEC0AE6C8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1D4545-8B1E-4037-B81C-7C704ECB7A47}" type="datetime1">
              <a:rPr lang="en-US" smtClean="0"/>
              <a:t>1/9/2014</a:t>
            </a:fld>
            <a:endParaRPr lang="en-US"/>
          </a:p>
        </p:txBody>
      </p:sp>
      <p:sp>
        <p:nvSpPr>
          <p:cNvPr id="5" name="Footer Placeholder 4"/>
          <p:cNvSpPr>
            <a:spLocks noGrp="1"/>
          </p:cNvSpPr>
          <p:nvPr>
            <p:ph type="ftr" sz="quarter" idx="11"/>
          </p:nvPr>
        </p:nvSpPr>
        <p:spPr/>
        <p:txBody>
          <a:bodyPr/>
          <a:lstStyle/>
          <a:p>
            <a:r>
              <a:rPr lang="en-US" smtClean="0"/>
              <a:t>BB30 Business Law 6.01	Summer 2013</a:t>
            </a:r>
            <a:endParaRPr lang="en-US"/>
          </a:p>
        </p:txBody>
      </p:sp>
      <p:sp>
        <p:nvSpPr>
          <p:cNvPr id="6" name="Slide Number Placeholder 5"/>
          <p:cNvSpPr>
            <a:spLocks noGrp="1"/>
          </p:cNvSpPr>
          <p:nvPr>
            <p:ph type="sldNum" sz="quarter" idx="12"/>
          </p:nvPr>
        </p:nvSpPr>
        <p:spPr/>
        <p:txBody>
          <a:bodyPr/>
          <a:lstStyle/>
          <a:p>
            <a:fld id="{52D25B0B-300F-479D-A262-20DEC0AE6C8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218BD17-046D-44FA-895D-4ABC7E5A6C18}" type="datetime1">
              <a:rPr lang="en-US" smtClean="0"/>
              <a:t>1/9/2014</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BB30 Business Law 6.01	Summer 2013</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2D25B0B-300F-479D-A262-20DEC0AE6C8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832C2B7-98A2-4D0F-97CF-245DF4A2DDBA}" type="datetime1">
              <a:rPr lang="en-US" smtClean="0"/>
              <a:t>1/9/2014</a:t>
            </a:fld>
            <a:endParaRPr lang="en-US"/>
          </a:p>
        </p:txBody>
      </p:sp>
      <p:sp>
        <p:nvSpPr>
          <p:cNvPr id="5" name="Footer Placeholder 4"/>
          <p:cNvSpPr>
            <a:spLocks noGrp="1"/>
          </p:cNvSpPr>
          <p:nvPr>
            <p:ph type="ftr" sz="quarter" idx="11"/>
          </p:nvPr>
        </p:nvSpPr>
        <p:spPr/>
        <p:txBody>
          <a:bodyPr/>
          <a:lstStyle/>
          <a:p>
            <a:r>
              <a:rPr lang="en-US" smtClean="0"/>
              <a:t>BB30 Business Law 6.01	Summer 2013</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2D25B0B-300F-479D-A262-20DEC0AE6C86}"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6CCE513-DF61-4CD7-821D-A7E0E232CC78}" type="datetime1">
              <a:rPr lang="en-US" smtClean="0"/>
              <a:t>1/9/2014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2D25B0B-300F-479D-A262-20DEC0AE6C86}" type="slidenum">
              <a:rPr lang="en-US" smtClean="0"/>
              <a:t>‹#›</a:t>
            </a:fld>
            <a:endParaRPr lang="en-US"/>
          </a:p>
        </p:txBody>
      </p:sp>
      <p:sp>
        <p:nvSpPr>
          <p:cNvPr id="14" name="Footer Placeholder 13"/>
          <p:cNvSpPr>
            <a:spLocks noGrp="1"/>
          </p:cNvSpPr>
          <p:nvPr>
            <p:ph type="ftr" sz="quarter" idx="12"/>
          </p:nvPr>
        </p:nvSpPr>
        <p:spPr/>
        <p:txBody>
          <a:bodyPr/>
          <a:lstStyle/>
          <a:p>
            <a:r>
              <a:rPr lang="en-US" smtClean="0"/>
              <a:t>BB30 Business Law 6.01	Summer 2013</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0421D76-1A59-4BF5-A76E-1B40CD05DB2A}" type="datetime1">
              <a:rPr lang="en-US" smtClean="0"/>
              <a:t>1/9/2014</a:t>
            </a:fld>
            <a:endParaRPr lang="en-US"/>
          </a:p>
        </p:txBody>
      </p:sp>
      <p:sp>
        <p:nvSpPr>
          <p:cNvPr id="10" name="Slide Number Placeholder 9"/>
          <p:cNvSpPr>
            <a:spLocks noGrp="1"/>
          </p:cNvSpPr>
          <p:nvPr>
            <p:ph type="sldNum" sz="quarter" idx="16"/>
          </p:nvPr>
        </p:nvSpPr>
        <p:spPr/>
        <p:txBody>
          <a:bodyPr rtlCol="0"/>
          <a:lstStyle/>
          <a:p>
            <a:fld id="{52D25B0B-300F-479D-A262-20DEC0AE6C86}" type="slidenum">
              <a:rPr lang="en-US" smtClean="0"/>
              <a:t>‹#›</a:t>
            </a:fld>
            <a:endParaRPr lang="en-US"/>
          </a:p>
        </p:txBody>
      </p:sp>
      <p:sp>
        <p:nvSpPr>
          <p:cNvPr id="12" name="Footer Placeholder 11"/>
          <p:cNvSpPr>
            <a:spLocks noGrp="1"/>
          </p:cNvSpPr>
          <p:nvPr>
            <p:ph type="ftr" sz="quarter" idx="17"/>
          </p:nvPr>
        </p:nvSpPr>
        <p:spPr/>
        <p:txBody>
          <a:bodyPr rtlCol="0"/>
          <a:lstStyle/>
          <a:p>
            <a:r>
              <a:rPr lang="en-US" smtClean="0"/>
              <a:t>BB30 Business Law 6.01	Summer 2013</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661365D4-7401-4271-A332-13895D152304}" type="datetime1">
              <a:rPr lang="en-US" smtClean="0"/>
              <a:t>1/9/2014</a:t>
            </a:fld>
            <a:endParaRPr lang="en-US"/>
          </a:p>
        </p:txBody>
      </p:sp>
      <p:sp>
        <p:nvSpPr>
          <p:cNvPr id="12" name="Slide Number Placeholder 11"/>
          <p:cNvSpPr>
            <a:spLocks noGrp="1"/>
          </p:cNvSpPr>
          <p:nvPr>
            <p:ph type="sldNum" sz="quarter" idx="16"/>
          </p:nvPr>
        </p:nvSpPr>
        <p:spPr/>
        <p:txBody>
          <a:bodyPr rtlCol="0"/>
          <a:lstStyle/>
          <a:p>
            <a:fld id="{52D25B0B-300F-479D-A262-20DEC0AE6C86}" type="slidenum">
              <a:rPr lang="en-US" smtClean="0"/>
              <a:t>‹#›</a:t>
            </a:fld>
            <a:endParaRPr lang="en-US"/>
          </a:p>
        </p:txBody>
      </p:sp>
      <p:sp>
        <p:nvSpPr>
          <p:cNvPr id="14" name="Footer Placeholder 13"/>
          <p:cNvSpPr>
            <a:spLocks noGrp="1"/>
          </p:cNvSpPr>
          <p:nvPr>
            <p:ph type="ftr" sz="quarter" idx="17"/>
          </p:nvPr>
        </p:nvSpPr>
        <p:spPr/>
        <p:txBody>
          <a:bodyPr rtlCol="0"/>
          <a:lstStyle/>
          <a:p>
            <a:r>
              <a:rPr lang="en-US" smtClean="0"/>
              <a:t>BB30 Business Law 6.01	Summer 2013</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123AABA-EDD3-4200-AA93-D4EBD370E921}" type="datetime1">
              <a:rPr lang="en-US" smtClean="0"/>
              <a:t>1/9/2014</a:t>
            </a:fld>
            <a:endParaRPr lang="en-US"/>
          </a:p>
        </p:txBody>
      </p:sp>
      <p:sp>
        <p:nvSpPr>
          <p:cNvPr id="4" name="Footer Placeholder 3"/>
          <p:cNvSpPr>
            <a:spLocks noGrp="1"/>
          </p:cNvSpPr>
          <p:nvPr>
            <p:ph type="ftr" sz="quarter" idx="11"/>
          </p:nvPr>
        </p:nvSpPr>
        <p:spPr/>
        <p:txBody>
          <a:bodyPr/>
          <a:lstStyle/>
          <a:p>
            <a:r>
              <a:rPr lang="en-US" smtClean="0"/>
              <a:t>BB30 Business Law 6.01	Summer 2013</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2D25B0B-300F-479D-A262-20DEC0AE6C8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BF14CF-B5B6-48A4-A2C2-E753BCFE1AF5}" type="datetime1">
              <a:rPr lang="en-US" smtClean="0"/>
              <a:t>1/9/2014</a:t>
            </a:fld>
            <a:endParaRPr lang="en-US"/>
          </a:p>
        </p:txBody>
      </p:sp>
      <p:sp>
        <p:nvSpPr>
          <p:cNvPr id="3" name="Footer Placeholder 2"/>
          <p:cNvSpPr>
            <a:spLocks noGrp="1"/>
          </p:cNvSpPr>
          <p:nvPr>
            <p:ph type="ftr" sz="quarter" idx="11"/>
          </p:nvPr>
        </p:nvSpPr>
        <p:spPr/>
        <p:txBody>
          <a:bodyPr/>
          <a:lstStyle/>
          <a:p>
            <a:r>
              <a:rPr lang="en-US" smtClean="0"/>
              <a:t>BB30 Business Law 6.01	Summer 2013</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2D25B0B-300F-479D-A262-20DEC0AE6C8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07A003D-DBC0-4517-B24B-B742DE116EE8}" type="datetime1">
              <a:rPr lang="en-US" smtClean="0"/>
              <a:t>1/9/2014</a:t>
            </a:fld>
            <a:endParaRPr lang="en-US"/>
          </a:p>
        </p:txBody>
      </p:sp>
      <p:sp>
        <p:nvSpPr>
          <p:cNvPr id="6" name="Footer Placeholder 5"/>
          <p:cNvSpPr>
            <a:spLocks noGrp="1"/>
          </p:cNvSpPr>
          <p:nvPr>
            <p:ph type="ftr" sz="quarter" idx="11"/>
          </p:nvPr>
        </p:nvSpPr>
        <p:spPr/>
        <p:txBody>
          <a:bodyPr/>
          <a:lstStyle/>
          <a:p>
            <a:r>
              <a:rPr lang="en-US" smtClean="0"/>
              <a:t>BB30 Business Law 6.01	Summer 2013</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2D25B0B-300F-479D-A262-20DEC0AE6C86}"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6D82711A-38CC-452D-BB46-3856C7C6102C}" type="datetime1">
              <a:rPr lang="en-US" smtClean="0"/>
              <a:t>1/9/2014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2D25B0B-300F-479D-A262-20DEC0AE6C86}"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BB30 Business Law 6.01	Summer 2013</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CF69D0F-442E-4127-B99D-41794DBE7532}" type="datetime1">
              <a:rPr lang="en-US" smtClean="0"/>
              <a:t>1/9/2014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BB30 Business Law 6.01	Summer 2013</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2D25B0B-300F-479D-A262-20DEC0AE6C8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a:t/>
            </a:r>
            <a:br>
              <a:rPr lang="en-US" dirty="0"/>
            </a:br>
            <a:endParaRPr lang="en-US" dirty="0"/>
          </a:p>
        </p:txBody>
      </p:sp>
      <p:sp>
        <p:nvSpPr>
          <p:cNvPr id="2" name="Footer Placeholder 1"/>
          <p:cNvSpPr>
            <a:spLocks noGrp="1"/>
          </p:cNvSpPr>
          <p:nvPr>
            <p:ph type="ftr" sz="quarter" idx="11"/>
          </p:nvPr>
        </p:nvSpPr>
        <p:spPr/>
        <p:txBody>
          <a:bodyPr/>
          <a:lstStyle/>
          <a:p>
            <a:r>
              <a:rPr lang="en-US" smtClean="0"/>
              <a:t>BB30 Business Law 6.01	Summer 2013</a:t>
            </a:r>
            <a:endParaRPr lang="en-US"/>
          </a:p>
        </p:txBody>
      </p:sp>
      <p:sp>
        <p:nvSpPr>
          <p:cNvPr id="6" name="Subtitle 5"/>
          <p:cNvSpPr>
            <a:spLocks noGrp="1"/>
          </p:cNvSpPr>
          <p:nvPr>
            <p:ph type="subTitle" idx="1"/>
          </p:nvPr>
        </p:nvSpPr>
        <p:spPr>
          <a:prstGeom prst="rect">
            <a:avLst/>
          </a:prstGeom>
        </p:spPr>
        <p:txBody>
          <a:bodyPr wrap="none">
            <a:spAutoFit/>
          </a:bodyPr>
          <a:lstStyle/>
          <a:p>
            <a:r>
              <a:rPr lang="en-US" dirty="0"/>
              <a:t>6.01 Understand sales law</a:t>
            </a:r>
          </a:p>
        </p:txBody>
      </p:sp>
    </p:spTree>
    <p:extLst>
      <p:ext uri="{BB962C8B-B14F-4D97-AF65-F5344CB8AC3E}">
        <p14:creationId xmlns:p14="http://schemas.microsoft.com/office/powerpoint/2010/main" val="1426620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RISK OF LOSS</a:t>
            </a:r>
            <a:endParaRPr lang="en-US" b="1" dirty="0"/>
          </a:p>
        </p:txBody>
      </p:sp>
      <p:sp>
        <p:nvSpPr>
          <p:cNvPr id="6" name="Footer Placeholder 5"/>
          <p:cNvSpPr>
            <a:spLocks noGrp="1"/>
          </p:cNvSpPr>
          <p:nvPr>
            <p:ph type="ftr" sz="quarter" idx="11"/>
          </p:nvPr>
        </p:nvSpPr>
        <p:spPr/>
        <p:txBody>
          <a:bodyPr/>
          <a:lstStyle/>
          <a:p>
            <a:r>
              <a:rPr lang="en-US" smtClean="0"/>
              <a:t>BB30 Business Law 6.01	Summer 2013</a:t>
            </a:r>
            <a:endParaRPr lang="en-US"/>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264464136"/>
              </p:ext>
            </p:extLst>
          </p:nvPr>
        </p:nvGraphicFramePr>
        <p:xfrm>
          <a:off x="459468" y="2590800"/>
          <a:ext cx="8001000" cy="1381760"/>
        </p:xfrm>
        <a:graphic>
          <a:graphicData uri="http://schemas.openxmlformats.org/drawingml/2006/table">
            <a:tbl>
              <a:tblPr firstRow="1" bandRow="1">
                <a:tableStyleId>{5C22544A-7EE6-4342-B048-85BDC9FD1C3A}</a:tableStyleId>
              </a:tblPr>
              <a:tblGrid>
                <a:gridCol w="4000500"/>
                <a:gridCol w="4000500"/>
              </a:tblGrid>
              <a:tr h="370840">
                <a:tc>
                  <a:txBody>
                    <a:bodyPr/>
                    <a:lstStyle/>
                    <a:p>
                      <a:r>
                        <a:rPr lang="en-US" dirty="0" smtClean="0"/>
                        <a:t>Situation</a:t>
                      </a:r>
                      <a:endParaRPr lang="en-US" dirty="0"/>
                    </a:p>
                  </a:txBody>
                  <a:tcPr/>
                </a:tc>
                <a:tc>
                  <a:txBody>
                    <a:bodyPr/>
                    <a:lstStyle/>
                    <a:p>
                      <a:r>
                        <a:rPr lang="en-US" dirty="0" smtClean="0"/>
                        <a:t>Who</a:t>
                      </a:r>
                      <a:r>
                        <a:rPr lang="en-US" baseline="0" dirty="0" smtClean="0"/>
                        <a:t> is at risk</a:t>
                      </a:r>
                      <a:r>
                        <a:rPr lang="en-US" dirty="0" smtClean="0"/>
                        <a:t>?</a:t>
                      </a:r>
                      <a:endParaRPr lang="en-US" dirty="0"/>
                    </a:p>
                  </a:txBody>
                  <a:tcPr/>
                </a:tc>
              </a:tr>
              <a:tr h="370840">
                <a:tc>
                  <a:txBody>
                    <a:bodyPr/>
                    <a:lstStyle/>
                    <a:p>
                      <a:r>
                        <a:rPr lang="en-US" dirty="0" smtClean="0"/>
                        <a:t>FOB</a:t>
                      </a:r>
                      <a:r>
                        <a:rPr lang="en-US" baseline="0" dirty="0" smtClean="0"/>
                        <a:t> Shipping Point</a:t>
                      </a:r>
                      <a:endParaRPr lang="en-US" dirty="0"/>
                    </a:p>
                  </a:txBody>
                  <a:tcPr/>
                </a:tc>
                <a:tc>
                  <a:txBody>
                    <a:bodyPr/>
                    <a:lstStyle/>
                    <a:p>
                      <a:r>
                        <a:rPr lang="en-US" dirty="0" smtClean="0"/>
                        <a:t>Buyer</a:t>
                      </a:r>
                      <a:r>
                        <a:rPr lang="en-US" baseline="0" dirty="0" smtClean="0"/>
                        <a:t> is at risk once the item is shipped.</a:t>
                      </a:r>
                      <a:endParaRPr lang="en-US" dirty="0"/>
                    </a:p>
                  </a:txBody>
                  <a:tcPr/>
                </a:tc>
              </a:tr>
              <a:tr h="370840">
                <a:tc>
                  <a:txBody>
                    <a:bodyPr/>
                    <a:lstStyle/>
                    <a:p>
                      <a:r>
                        <a:rPr lang="en-US" dirty="0" smtClean="0"/>
                        <a:t>FOB Destination</a:t>
                      </a:r>
                      <a:endParaRPr lang="en-US" dirty="0"/>
                    </a:p>
                  </a:txBody>
                  <a:tcPr/>
                </a:tc>
                <a:tc>
                  <a:txBody>
                    <a:bodyPr/>
                    <a:lstStyle/>
                    <a:p>
                      <a:r>
                        <a:rPr lang="en-US" dirty="0" smtClean="0"/>
                        <a:t>Seller</a:t>
                      </a:r>
                      <a:r>
                        <a:rPr lang="en-US" baseline="0" dirty="0" smtClean="0"/>
                        <a:t> is at risk until the product is delivered to the buyer</a:t>
                      </a:r>
                      <a:endParaRPr lang="en-US" dirty="0"/>
                    </a:p>
                  </a:txBody>
                  <a:tcPr/>
                </a:tc>
              </a:tr>
            </a:tbl>
          </a:graphicData>
        </a:graphic>
      </p:graphicFrame>
      <p:sp>
        <p:nvSpPr>
          <p:cNvPr id="3" name="TextBox 2"/>
          <p:cNvSpPr txBox="1"/>
          <p:nvPr/>
        </p:nvSpPr>
        <p:spPr>
          <a:xfrm>
            <a:off x="533400" y="4267200"/>
            <a:ext cx="7963462" cy="923330"/>
          </a:xfrm>
          <a:prstGeom prst="rect">
            <a:avLst/>
          </a:prstGeom>
          <a:noFill/>
        </p:spPr>
        <p:txBody>
          <a:bodyPr wrap="none" rtlCol="0">
            <a:spAutoFit/>
          </a:bodyPr>
          <a:lstStyle/>
          <a:p>
            <a:r>
              <a:rPr lang="en-US" dirty="0" smtClean="0"/>
              <a:t>You purchase a used car on autotrader.com from a dealer in Atlanta.  While the car</a:t>
            </a:r>
          </a:p>
          <a:p>
            <a:r>
              <a:rPr lang="en-US" dirty="0" smtClean="0"/>
              <a:t>is being driven to North Carolina it slides off the road and is damaged. What is type</a:t>
            </a:r>
          </a:p>
          <a:p>
            <a:r>
              <a:rPr lang="en-US" dirty="0"/>
              <a:t>d</a:t>
            </a:r>
            <a:r>
              <a:rPr lang="en-US" dirty="0" smtClean="0"/>
              <a:t>elivery terms will protect you in this transaction?  </a:t>
            </a:r>
            <a:endParaRPr lang="en-US" dirty="0"/>
          </a:p>
        </p:txBody>
      </p:sp>
      <p:sp>
        <p:nvSpPr>
          <p:cNvPr id="4" name="Rectangle 3"/>
          <p:cNvSpPr/>
          <p:nvPr/>
        </p:nvSpPr>
        <p:spPr>
          <a:xfrm>
            <a:off x="533400" y="1752600"/>
            <a:ext cx="7963462" cy="584775"/>
          </a:xfrm>
          <a:prstGeom prst="rect">
            <a:avLst/>
          </a:prstGeom>
        </p:spPr>
        <p:txBody>
          <a:bodyPr wrap="square">
            <a:spAutoFit/>
          </a:bodyPr>
          <a:lstStyle/>
          <a:p>
            <a:pPr algn="ctr"/>
            <a:r>
              <a:rPr lang="en-US" sz="3200" b="1" dirty="0"/>
              <a:t>When does risk of loss transfer?</a:t>
            </a:r>
          </a:p>
        </p:txBody>
      </p:sp>
    </p:spTree>
    <p:extLst>
      <p:ext uri="{BB962C8B-B14F-4D97-AF65-F5344CB8AC3E}">
        <p14:creationId xmlns:p14="http://schemas.microsoft.com/office/powerpoint/2010/main" val="28519059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153400" cy="990600"/>
          </a:xfrm>
        </p:spPr>
        <p:txBody>
          <a:bodyPr>
            <a:normAutofit/>
          </a:bodyPr>
          <a:lstStyle/>
          <a:p>
            <a:r>
              <a:rPr lang="en-US" b="1" dirty="0"/>
              <a:t>RISK OF </a:t>
            </a:r>
            <a:r>
              <a:rPr lang="en-US" b="1" dirty="0" smtClean="0"/>
              <a:t>LOSS</a:t>
            </a:r>
            <a:endParaRPr lang="en-US" dirty="0"/>
          </a:p>
        </p:txBody>
      </p:sp>
      <p:sp>
        <p:nvSpPr>
          <p:cNvPr id="4" name="Footer Placeholder 3"/>
          <p:cNvSpPr>
            <a:spLocks noGrp="1"/>
          </p:cNvSpPr>
          <p:nvPr>
            <p:ph type="ftr" sz="quarter" idx="11"/>
          </p:nvPr>
        </p:nvSpPr>
        <p:spPr/>
        <p:txBody>
          <a:bodyPr/>
          <a:lstStyle/>
          <a:p>
            <a:r>
              <a:rPr lang="en-US" smtClean="0"/>
              <a:t>BB30 Business Law 6.01	Summer 2013</a:t>
            </a:r>
            <a:endParaRPr lang="en-US"/>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893685411"/>
              </p:ext>
            </p:extLst>
          </p:nvPr>
        </p:nvGraphicFramePr>
        <p:xfrm>
          <a:off x="612775" y="1600200"/>
          <a:ext cx="8153400" cy="5115559"/>
        </p:xfrm>
        <a:graphic>
          <a:graphicData uri="http://schemas.openxmlformats.org/drawingml/2006/table">
            <a:tbl>
              <a:tblPr firstRow="1" bandRow="1">
                <a:tableStyleId>{5C22544A-7EE6-4342-B048-85BDC9FD1C3A}</a:tableStyleId>
              </a:tblPr>
              <a:tblGrid>
                <a:gridCol w="2717800"/>
                <a:gridCol w="2717800"/>
                <a:gridCol w="2717800"/>
              </a:tblGrid>
              <a:tr h="345222">
                <a:tc>
                  <a:txBody>
                    <a:bodyPr/>
                    <a:lstStyle/>
                    <a:p>
                      <a:r>
                        <a:rPr lang="en-US" sz="1600" dirty="0" smtClean="0"/>
                        <a:t>Situation</a:t>
                      </a:r>
                      <a:endParaRPr lang="en-US" sz="1600" dirty="0"/>
                    </a:p>
                  </a:txBody>
                  <a:tcPr marL="93182" marR="93182"/>
                </a:tc>
                <a:tc>
                  <a:txBody>
                    <a:bodyPr/>
                    <a:lstStyle/>
                    <a:p>
                      <a:r>
                        <a:rPr lang="en-US" sz="1600" dirty="0" smtClean="0"/>
                        <a:t>Definition</a:t>
                      </a:r>
                      <a:endParaRPr lang="en-US" sz="1600" dirty="0"/>
                    </a:p>
                  </a:txBody>
                  <a:tcPr marL="93182" marR="93182"/>
                </a:tc>
                <a:tc>
                  <a:txBody>
                    <a:bodyPr/>
                    <a:lstStyle/>
                    <a:p>
                      <a:r>
                        <a:rPr lang="en-US" sz="1600" dirty="0" smtClean="0"/>
                        <a:t>Who</a:t>
                      </a:r>
                      <a:r>
                        <a:rPr lang="en-US" sz="1600" baseline="0" dirty="0" smtClean="0"/>
                        <a:t> is at risk</a:t>
                      </a:r>
                      <a:r>
                        <a:rPr lang="en-US" sz="1600" dirty="0" smtClean="0"/>
                        <a:t>?</a:t>
                      </a:r>
                      <a:endParaRPr lang="en-US" sz="1600" dirty="0"/>
                    </a:p>
                  </a:txBody>
                  <a:tcPr marL="93182" marR="93182"/>
                </a:tc>
              </a:tr>
              <a:tr h="596292">
                <a:tc>
                  <a:txBody>
                    <a:bodyPr/>
                    <a:lstStyle/>
                    <a:p>
                      <a:r>
                        <a:rPr lang="en-US" sz="1600" dirty="0" smtClean="0"/>
                        <a:t>Cash and Carry Sales</a:t>
                      </a:r>
                      <a:endParaRPr lang="en-US" sz="1600" dirty="0"/>
                    </a:p>
                  </a:txBody>
                  <a:tcPr marL="93182" marR="93182"/>
                </a:tc>
                <a:tc>
                  <a:txBody>
                    <a:bodyPr/>
                    <a:lstStyle/>
                    <a:p>
                      <a:r>
                        <a:rPr lang="en-US" sz="1600" dirty="0" smtClean="0"/>
                        <a:t>Pay cash and take immediate delivery</a:t>
                      </a:r>
                      <a:endParaRPr lang="en-US" sz="1600" dirty="0"/>
                    </a:p>
                  </a:txBody>
                  <a:tcPr marL="93182" marR="93182"/>
                </a:tc>
                <a:tc>
                  <a:txBody>
                    <a:bodyPr/>
                    <a:lstStyle/>
                    <a:p>
                      <a:r>
                        <a:rPr lang="en-US" sz="1600" dirty="0" smtClean="0"/>
                        <a:t>Buyer assumes</a:t>
                      </a:r>
                      <a:r>
                        <a:rPr lang="en-US" sz="1600" baseline="0" dirty="0" smtClean="0"/>
                        <a:t> risk at receipt. </a:t>
                      </a:r>
                      <a:endParaRPr lang="en-US" sz="1600" dirty="0"/>
                    </a:p>
                  </a:txBody>
                  <a:tcPr marL="93182" marR="93182"/>
                </a:tc>
              </a:tr>
              <a:tr h="345222">
                <a:tc>
                  <a:txBody>
                    <a:bodyPr/>
                    <a:lstStyle/>
                    <a:p>
                      <a:r>
                        <a:rPr lang="en-US" sz="1600" dirty="0" smtClean="0"/>
                        <a:t>Sales</a:t>
                      </a:r>
                      <a:r>
                        <a:rPr lang="en-US" sz="1600" baseline="0" dirty="0" smtClean="0"/>
                        <a:t> on Credit</a:t>
                      </a:r>
                      <a:endParaRPr lang="en-US" sz="1600" dirty="0"/>
                    </a:p>
                  </a:txBody>
                  <a:tcPr marL="93182" marR="93182"/>
                </a:tc>
                <a:tc>
                  <a:txBody>
                    <a:bodyPr/>
                    <a:lstStyle/>
                    <a:p>
                      <a:r>
                        <a:rPr lang="en-US" sz="1600" dirty="0" smtClean="0"/>
                        <a:t>Payment</a:t>
                      </a:r>
                      <a:r>
                        <a:rPr lang="en-US" sz="1600" baseline="0" dirty="0" smtClean="0"/>
                        <a:t> at a later date</a:t>
                      </a:r>
                      <a:endParaRPr lang="en-US" sz="1600" dirty="0"/>
                    </a:p>
                  </a:txBody>
                  <a:tcPr marL="93182" marR="9318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Buyer assumes</a:t>
                      </a:r>
                      <a:r>
                        <a:rPr lang="en-US" sz="1600" baseline="0" dirty="0" smtClean="0"/>
                        <a:t> risk at receipt. </a:t>
                      </a:r>
                      <a:endParaRPr lang="en-US" sz="1600" dirty="0"/>
                    </a:p>
                  </a:txBody>
                  <a:tcPr marL="93182" marR="93182"/>
                </a:tc>
              </a:tr>
              <a:tr h="596292">
                <a:tc>
                  <a:txBody>
                    <a:bodyPr/>
                    <a:lstStyle/>
                    <a:p>
                      <a:r>
                        <a:rPr lang="en-US" sz="1600" dirty="0" smtClean="0"/>
                        <a:t>COD Sales</a:t>
                      </a:r>
                      <a:endParaRPr lang="en-US" sz="1600" dirty="0"/>
                    </a:p>
                  </a:txBody>
                  <a:tcPr marL="93182" marR="93182"/>
                </a:tc>
                <a:tc>
                  <a:txBody>
                    <a:bodyPr/>
                    <a:lstStyle/>
                    <a:p>
                      <a:r>
                        <a:rPr lang="en-US" sz="1600" dirty="0" smtClean="0"/>
                        <a:t>Collect on delivery</a:t>
                      </a:r>
                      <a:endParaRPr lang="en-US" sz="1600" dirty="0"/>
                    </a:p>
                  </a:txBody>
                  <a:tcPr marL="93182" marR="9318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Buyer assumes</a:t>
                      </a:r>
                      <a:r>
                        <a:rPr lang="en-US" sz="1600" baseline="0" dirty="0" smtClean="0"/>
                        <a:t> risk at receipt (when paid in full).</a:t>
                      </a:r>
                      <a:endParaRPr lang="en-US" sz="1600" dirty="0"/>
                    </a:p>
                  </a:txBody>
                  <a:tcPr marL="93182" marR="93182"/>
                </a:tc>
              </a:tr>
              <a:tr h="596292">
                <a:tc>
                  <a:txBody>
                    <a:bodyPr/>
                    <a:lstStyle/>
                    <a:p>
                      <a:r>
                        <a:rPr lang="en-US" sz="1600" dirty="0" smtClean="0"/>
                        <a:t>Sale or Return</a:t>
                      </a:r>
                      <a:endParaRPr lang="en-US" sz="1600" dirty="0"/>
                    </a:p>
                  </a:txBody>
                  <a:tcPr marL="93182" marR="93182"/>
                </a:tc>
                <a:tc>
                  <a:txBody>
                    <a:bodyPr/>
                    <a:lstStyle/>
                    <a:p>
                      <a:r>
                        <a:rPr lang="en-US" sz="1600" dirty="0" smtClean="0"/>
                        <a:t>Buyer has the option to return the goods</a:t>
                      </a:r>
                      <a:endParaRPr lang="en-US" sz="1600" dirty="0"/>
                    </a:p>
                  </a:txBody>
                  <a:tcPr marL="93182" marR="9318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Buyer assumes</a:t>
                      </a:r>
                      <a:r>
                        <a:rPr lang="en-US" sz="1600" baseline="0" dirty="0" smtClean="0"/>
                        <a:t> risk at receipt. </a:t>
                      </a:r>
                      <a:endParaRPr lang="en-US" sz="1600" dirty="0"/>
                    </a:p>
                  </a:txBody>
                  <a:tcPr marL="93182" marR="93182"/>
                </a:tc>
              </a:tr>
              <a:tr h="596292">
                <a:tc>
                  <a:txBody>
                    <a:bodyPr/>
                    <a:lstStyle/>
                    <a:p>
                      <a:r>
                        <a:rPr lang="en-US" sz="1600" dirty="0" smtClean="0"/>
                        <a:t>Sale on Approval</a:t>
                      </a:r>
                      <a:endParaRPr lang="en-US" sz="1600" dirty="0"/>
                    </a:p>
                  </a:txBody>
                  <a:tcPr marL="93182" marR="93182"/>
                </a:tc>
                <a:tc>
                  <a:txBody>
                    <a:bodyPr/>
                    <a:lstStyle/>
                    <a:p>
                      <a:r>
                        <a:rPr lang="en-US" sz="1600" dirty="0" smtClean="0"/>
                        <a:t>Buyer</a:t>
                      </a:r>
                      <a:r>
                        <a:rPr lang="en-US" sz="1600" baseline="0" dirty="0" smtClean="0"/>
                        <a:t> has goods on a trial basis</a:t>
                      </a:r>
                      <a:endParaRPr lang="en-US" sz="1600" dirty="0"/>
                    </a:p>
                  </a:txBody>
                  <a:tcPr marL="93182" marR="9318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Buyer assumes</a:t>
                      </a:r>
                      <a:r>
                        <a:rPr lang="en-US" sz="1600" baseline="0" dirty="0" smtClean="0"/>
                        <a:t> risk at time of approval. </a:t>
                      </a:r>
                      <a:endParaRPr lang="en-US" sz="1600" dirty="0"/>
                    </a:p>
                  </a:txBody>
                  <a:tcPr marL="93182" marR="93182"/>
                </a:tc>
              </a:tr>
              <a:tr h="596292">
                <a:tc>
                  <a:txBody>
                    <a:bodyPr/>
                    <a:lstStyle/>
                    <a:p>
                      <a:r>
                        <a:rPr lang="en-US" sz="1600" dirty="0" smtClean="0"/>
                        <a:t>Sale of</a:t>
                      </a:r>
                      <a:r>
                        <a:rPr lang="en-US" sz="1600" baseline="0" dirty="0" smtClean="0"/>
                        <a:t> an Undivided Interest</a:t>
                      </a:r>
                      <a:endParaRPr lang="en-US" sz="1600" dirty="0"/>
                    </a:p>
                  </a:txBody>
                  <a:tcPr marL="93182" marR="93182"/>
                </a:tc>
                <a:tc>
                  <a:txBody>
                    <a:bodyPr/>
                    <a:lstStyle/>
                    <a:p>
                      <a:r>
                        <a:rPr lang="en-US" sz="1600" dirty="0" smtClean="0"/>
                        <a:t>Buyer</a:t>
                      </a:r>
                      <a:r>
                        <a:rPr lang="en-US" sz="1600" baseline="0" dirty="0" smtClean="0"/>
                        <a:t> owns a portion of the item</a:t>
                      </a:r>
                      <a:endParaRPr lang="en-US" sz="1600" dirty="0"/>
                    </a:p>
                  </a:txBody>
                  <a:tcPr marL="93182" marR="93182"/>
                </a:tc>
                <a:tc>
                  <a:txBody>
                    <a:bodyPr/>
                    <a:lstStyle/>
                    <a:p>
                      <a:r>
                        <a:rPr lang="en-US" sz="1600" dirty="0" smtClean="0"/>
                        <a:t>Each owner has a partial</a:t>
                      </a:r>
                      <a:r>
                        <a:rPr lang="en-US" sz="1600" baseline="0" dirty="0" smtClean="0"/>
                        <a:t> risk.</a:t>
                      </a:r>
                      <a:endParaRPr lang="en-US" sz="1600" dirty="0"/>
                    </a:p>
                  </a:txBody>
                  <a:tcPr marL="93182" marR="93182"/>
                </a:tc>
              </a:tr>
              <a:tr h="847363">
                <a:tc>
                  <a:txBody>
                    <a:bodyPr/>
                    <a:lstStyle/>
                    <a:p>
                      <a:r>
                        <a:rPr lang="en-US" sz="1600" dirty="0" smtClean="0"/>
                        <a:t>Auction</a:t>
                      </a:r>
                      <a:endParaRPr lang="en-US" sz="1600" dirty="0"/>
                    </a:p>
                  </a:txBody>
                  <a:tcPr marL="93182" marR="93182"/>
                </a:tc>
                <a:tc>
                  <a:txBody>
                    <a:bodyPr/>
                    <a:lstStyle/>
                    <a:p>
                      <a:r>
                        <a:rPr lang="en-US" sz="1600" dirty="0" smtClean="0"/>
                        <a:t>Buyer bids</a:t>
                      </a:r>
                      <a:r>
                        <a:rPr lang="en-US" sz="1600" baseline="0" dirty="0" smtClean="0"/>
                        <a:t> on item.</a:t>
                      </a:r>
                      <a:endParaRPr lang="en-US" sz="1600" dirty="0"/>
                    </a:p>
                  </a:txBody>
                  <a:tcPr marL="93182" marR="93182"/>
                </a:tc>
                <a:tc>
                  <a:txBody>
                    <a:bodyPr/>
                    <a:lstStyle/>
                    <a:p>
                      <a:r>
                        <a:rPr lang="en-US" sz="1600" dirty="0" smtClean="0"/>
                        <a:t>Ownership transfers when</a:t>
                      </a:r>
                      <a:r>
                        <a:rPr lang="en-US" sz="1600" baseline="0" dirty="0" smtClean="0"/>
                        <a:t> the gavel falls (unless reserve is not met).</a:t>
                      </a:r>
                      <a:endParaRPr lang="en-US" sz="1600" dirty="0"/>
                    </a:p>
                  </a:txBody>
                  <a:tcPr marL="93182" marR="93182"/>
                </a:tc>
              </a:tr>
              <a:tr h="596292">
                <a:tc>
                  <a:txBody>
                    <a:bodyPr/>
                    <a:lstStyle/>
                    <a:p>
                      <a:r>
                        <a:rPr lang="en-US" sz="1600" dirty="0" smtClean="0"/>
                        <a:t>Bulk</a:t>
                      </a:r>
                      <a:r>
                        <a:rPr lang="en-US" sz="1600" baseline="0" dirty="0" smtClean="0"/>
                        <a:t> Transfer</a:t>
                      </a:r>
                      <a:endParaRPr lang="en-US" sz="1600" dirty="0"/>
                    </a:p>
                  </a:txBody>
                  <a:tcPr marL="93182" marR="93182"/>
                </a:tc>
                <a:tc>
                  <a:txBody>
                    <a:bodyPr/>
                    <a:lstStyle/>
                    <a:p>
                      <a:r>
                        <a:rPr lang="en-US" sz="1600" dirty="0" smtClean="0"/>
                        <a:t>All</a:t>
                      </a:r>
                      <a:r>
                        <a:rPr lang="en-US" sz="1600" baseline="0" dirty="0" smtClean="0"/>
                        <a:t> or a major part of a business is sold. </a:t>
                      </a:r>
                      <a:endParaRPr lang="en-US" sz="1600" dirty="0"/>
                    </a:p>
                  </a:txBody>
                  <a:tcPr marL="93182" marR="93182"/>
                </a:tc>
                <a:tc>
                  <a:txBody>
                    <a:bodyPr/>
                    <a:lstStyle/>
                    <a:p>
                      <a:r>
                        <a:rPr lang="en-US" sz="1600" dirty="0" smtClean="0"/>
                        <a:t>Buyer must notify</a:t>
                      </a:r>
                      <a:r>
                        <a:rPr lang="en-US" sz="1600" baseline="0" dirty="0" smtClean="0"/>
                        <a:t> creditors of ownership transfer.  </a:t>
                      </a:r>
                      <a:endParaRPr lang="en-US" sz="1600" dirty="0"/>
                    </a:p>
                  </a:txBody>
                  <a:tcPr marL="93182" marR="93182"/>
                </a:tc>
              </a:tr>
            </a:tbl>
          </a:graphicData>
        </a:graphic>
      </p:graphicFrame>
    </p:spTree>
    <p:extLst>
      <p:ext uri="{BB962C8B-B14F-4D97-AF65-F5344CB8AC3E}">
        <p14:creationId xmlns:p14="http://schemas.microsoft.com/office/powerpoint/2010/main" val="32352016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WARRANTIES</a:t>
            </a:r>
            <a:endParaRPr lang="en-US" sz="4000" b="1" dirty="0"/>
          </a:p>
        </p:txBody>
      </p:sp>
      <p:sp>
        <p:nvSpPr>
          <p:cNvPr id="4" name="Footer Placeholder 3"/>
          <p:cNvSpPr>
            <a:spLocks noGrp="1"/>
          </p:cNvSpPr>
          <p:nvPr>
            <p:ph type="ftr" sz="quarter" idx="11"/>
          </p:nvPr>
        </p:nvSpPr>
        <p:spPr/>
        <p:txBody>
          <a:bodyPr/>
          <a:lstStyle/>
          <a:p>
            <a:r>
              <a:rPr lang="en-US" smtClean="0"/>
              <a:t>BB30 Business Law 6.01	Summer 2013</a:t>
            </a:r>
            <a:endParaRPr lang="en-US"/>
          </a:p>
        </p:txBody>
      </p:sp>
      <p:sp>
        <p:nvSpPr>
          <p:cNvPr id="3" name="Content Placeholder 2"/>
          <p:cNvSpPr>
            <a:spLocks noGrp="1"/>
          </p:cNvSpPr>
          <p:nvPr>
            <p:ph sz="quarter" idx="1"/>
          </p:nvPr>
        </p:nvSpPr>
        <p:spPr/>
        <p:txBody>
          <a:bodyPr/>
          <a:lstStyle/>
          <a:p>
            <a:r>
              <a:rPr lang="en-US" dirty="0" smtClean="0"/>
              <a:t>Express</a:t>
            </a:r>
          </a:p>
          <a:p>
            <a:r>
              <a:rPr lang="en-US" dirty="0" smtClean="0"/>
              <a:t>Implied</a:t>
            </a:r>
          </a:p>
          <a:p>
            <a:r>
              <a:rPr lang="en-US" dirty="0" smtClean="0"/>
              <a:t>Warranty of Title</a:t>
            </a:r>
          </a:p>
          <a:p>
            <a:r>
              <a:rPr lang="en-US" dirty="0" smtClean="0"/>
              <a:t>Exclusions</a:t>
            </a:r>
            <a:endParaRPr lang="en-US" dirty="0"/>
          </a:p>
        </p:txBody>
      </p:sp>
    </p:spTree>
    <p:extLst>
      <p:ext uri="{BB962C8B-B14F-4D97-AF65-F5344CB8AC3E}">
        <p14:creationId xmlns:p14="http://schemas.microsoft.com/office/powerpoint/2010/main" val="37688103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 Warranty</a:t>
            </a:r>
            <a:endParaRPr lang="en-US" dirty="0"/>
          </a:p>
        </p:txBody>
      </p:sp>
      <p:sp>
        <p:nvSpPr>
          <p:cNvPr id="4" name="Footer Placeholder 3"/>
          <p:cNvSpPr>
            <a:spLocks noGrp="1"/>
          </p:cNvSpPr>
          <p:nvPr>
            <p:ph type="ftr" sz="quarter" idx="11"/>
          </p:nvPr>
        </p:nvSpPr>
        <p:spPr/>
        <p:txBody>
          <a:bodyPr/>
          <a:lstStyle/>
          <a:p>
            <a:r>
              <a:rPr lang="en-US" smtClean="0"/>
              <a:t>BB30 Business Law 6.01	Summer 2013</a:t>
            </a:r>
            <a:endParaRPr lang="en-US"/>
          </a:p>
        </p:txBody>
      </p:sp>
      <p:sp>
        <p:nvSpPr>
          <p:cNvPr id="3" name="Content Placeholder 2"/>
          <p:cNvSpPr>
            <a:spLocks noGrp="1"/>
          </p:cNvSpPr>
          <p:nvPr>
            <p:ph sz="quarter" idx="1"/>
          </p:nvPr>
        </p:nvSpPr>
        <p:spPr/>
        <p:txBody>
          <a:bodyPr/>
          <a:lstStyle/>
          <a:p>
            <a:pPr marL="0" indent="0">
              <a:buNone/>
            </a:pPr>
            <a:r>
              <a:rPr lang="en-US" dirty="0"/>
              <a:t>Express warranty is also called a guarantee </a:t>
            </a:r>
          </a:p>
          <a:p>
            <a:r>
              <a:rPr lang="en-US" dirty="0"/>
              <a:t>The promise or assurance  of the quality or life of a product</a:t>
            </a:r>
          </a:p>
          <a:p>
            <a:pPr lvl="1"/>
            <a:r>
              <a:rPr lang="en-US" i="1" dirty="0" smtClean="0"/>
              <a:t>“</a:t>
            </a:r>
            <a:r>
              <a:rPr lang="en-US" i="1" dirty="0"/>
              <a:t>Guaranteed satisfaction or your money back”</a:t>
            </a:r>
          </a:p>
          <a:p>
            <a:pPr lvl="1"/>
            <a:r>
              <a:rPr lang="en-US" i="1" dirty="0"/>
              <a:t>“Lifetime guarantee”</a:t>
            </a:r>
          </a:p>
          <a:p>
            <a:endParaRPr lang="en-US" dirty="0"/>
          </a:p>
        </p:txBody>
      </p:sp>
    </p:spTree>
    <p:extLst>
      <p:ext uri="{BB962C8B-B14F-4D97-AF65-F5344CB8AC3E}">
        <p14:creationId xmlns:p14="http://schemas.microsoft.com/office/powerpoint/2010/main" val="23298539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 Warranty</a:t>
            </a:r>
            <a:endParaRPr lang="en-US" dirty="0"/>
          </a:p>
        </p:txBody>
      </p:sp>
      <p:sp>
        <p:nvSpPr>
          <p:cNvPr id="4" name="Footer Placeholder 3"/>
          <p:cNvSpPr>
            <a:spLocks noGrp="1"/>
          </p:cNvSpPr>
          <p:nvPr>
            <p:ph type="ftr" sz="quarter" idx="11"/>
          </p:nvPr>
        </p:nvSpPr>
        <p:spPr/>
        <p:txBody>
          <a:bodyPr/>
          <a:lstStyle/>
          <a:p>
            <a:r>
              <a:rPr lang="en-US" smtClean="0"/>
              <a:t>BB30 Business Law 6.01	Summer 2013</a:t>
            </a:r>
            <a:endParaRPr lang="en-US"/>
          </a:p>
        </p:txBody>
      </p:sp>
      <p:sp>
        <p:nvSpPr>
          <p:cNvPr id="3" name="Content Placeholder 2"/>
          <p:cNvSpPr>
            <a:spLocks noGrp="1"/>
          </p:cNvSpPr>
          <p:nvPr>
            <p:ph sz="quarter" idx="1"/>
          </p:nvPr>
        </p:nvSpPr>
        <p:spPr/>
        <p:txBody>
          <a:bodyPr>
            <a:normAutofit/>
          </a:bodyPr>
          <a:lstStyle/>
          <a:p>
            <a:r>
              <a:rPr lang="en-US" dirty="0"/>
              <a:t>Can be oral or written</a:t>
            </a:r>
          </a:p>
          <a:p>
            <a:r>
              <a:rPr lang="en-US" dirty="0"/>
              <a:t>Written form recommended</a:t>
            </a:r>
          </a:p>
          <a:p>
            <a:r>
              <a:rPr lang="en-US" b="1" dirty="0" err="1"/>
              <a:t>Parol</a:t>
            </a:r>
            <a:r>
              <a:rPr lang="en-US" b="1" dirty="0"/>
              <a:t> evidence rule </a:t>
            </a:r>
            <a:r>
              <a:rPr lang="en-US" dirty="0"/>
              <a:t>applies: evidence of oral statements made </a:t>
            </a:r>
            <a:r>
              <a:rPr lang="en-US" u="sng" dirty="0"/>
              <a:t>before</a:t>
            </a:r>
            <a:r>
              <a:rPr lang="en-US" dirty="0"/>
              <a:t> signing a written contract cannot be presented in court to change or add to the terms of that written </a:t>
            </a:r>
            <a:r>
              <a:rPr lang="en-US" dirty="0" smtClean="0"/>
              <a:t>agreement</a:t>
            </a:r>
          </a:p>
          <a:p>
            <a:r>
              <a:rPr lang="en-US" dirty="0" smtClean="0"/>
              <a:t>Magnuson-Moss Act – requires that </a:t>
            </a:r>
            <a:r>
              <a:rPr lang="en-US" dirty="0"/>
              <a:t>written warranties be labeled as full or limited</a:t>
            </a:r>
          </a:p>
          <a:p>
            <a:endParaRPr lang="en-US" dirty="0"/>
          </a:p>
          <a:p>
            <a:endParaRPr lang="en-US" dirty="0"/>
          </a:p>
        </p:txBody>
      </p:sp>
    </p:spTree>
    <p:extLst>
      <p:ext uri="{BB962C8B-B14F-4D97-AF65-F5344CB8AC3E}">
        <p14:creationId xmlns:p14="http://schemas.microsoft.com/office/powerpoint/2010/main" val="22274728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 Warranty</a:t>
            </a:r>
            <a:endParaRPr lang="en-US" dirty="0"/>
          </a:p>
        </p:txBody>
      </p:sp>
      <p:sp>
        <p:nvSpPr>
          <p:cNvPr id="4" name="Footer Placeholder 3"/>
          <p:cNvSpPr>
            <a:spLocks noGrp="1"/>
          </p:cNvSpPr>
          <p:nvPr>
            <p:ph type="ftr" sz="quarter" idx="11"/>
          </p:nvPr>
        </p:nvSpPr>
        <p:spPr/>
        <p:txBody>
          <a:bodyPr/>
          <a:lstStyle/>
          <a:p>
            <a:r>
              <a:rPr lang="en-US" smtClean="0"/>
              <a:t>BB30 Business Law 6.01	Summer 2013</a:t>
            </a:r>
            <a:endParaRPr lang="en-US"/>
          </a:p>
        </p:txBody>
      </p:sp>
      <p:sp>
        <p:nvSpPr>
          <p:cNvPr id="3" name="Content Placeholder 2"/>
          <p:cNvSpPr>
            <a:spLocks noGrp="1"/>
          </p:cNvSpPr>
          <p:nvPr>
            <p:ph sz="quarter" idx="1"/>
          </p:nvPr>
        </p:nvSpPr>
        <p:spPr/>
        <p:txBody>
          <a:bodyPr/>
          <a:lstStyle/>
          <a:p>
            <a:r>
              <a:rPr lang="en-US" b="1" dirty="0"/>
              <a:t>Puffery</a:t>
            </a:r>
            <a:r>
              <a:rPr lang="en-US" dirty="0">
                <a:solidFill>
                  <a:srgbClr val="FF0000"/>
                </a:solidFill>
              </a:rPr>
              <a:t> </a:t>
            </a:r>
            <a:r>
              <a:rPr lang="en-US" dirty="0"/>
              <a:t>by salesman is </a:t>
            </a:r>
            <a:r>
              <a:rPr lang="en-US" u="sng" dirty="0"/>
              <a:t>not</a:t>
            </a:r>
            <a:r>
              <a:rPr lang="en-US" dirty="0"/>
              <a:t> a warranty, but an opinion of the salesperson</a:t>
            </a:r>
            <a:r>
              <a:rPr lang="en-US" dirty="0" smtClean="0"/>
              <a:t>.</a:t>
            </a:r>
            <a:br>
              <a:rPr lang="en-US" dirty="0" smtClean="0"/>
            </a:br>
            <a:endParaRPr lang="en-US" dirty="0"/>
          </a:p>
          <a:p>
            <a:r>
              <a:rPr lang="en-US" dirty="0" smtClean="0"/>
              <a:t>Express </a:t>
            </a:r>
            <a:r>
              <a:rPr lang="en-US" dirty="0"/>
              <a:t>warranties </a:t>
            </a:r>
            <a:r>
              <a:rPr lang="en-US" dirty="0" smtClean="0"/>
              <a:t>are created </a:t>
            </a:r>
            <a:r>
              <a:rPr lang="en-US" dirty="0"/>
              <a:t>by:	</a:t>
            </a:r>
          </a:p>
          <a:p>
            <a:pPr lvl="1"/>
            <a:r>
              <a:rPr lang="en-US" dirty="0"/>
              <a:t>Statement of fact or promise by seller</a:t>
            </a:r>
          </a:p>
          <a:p>
            <a:pPr lvl="1"/>
            <a:r>
              <a:rPr lang="en-US" dirty="0"/>
              <a:t>Description of goods</a:t>
            </a:r>
          </a:p>
          <a:p>
            <a:pPr lvl="1"/>
            <a:r>
              <a:rPr lang="en-US" dirty="0"/>
              <a:t>Use of same item or model</a:t>
            </a:r>
          </a:p>
          <a:p>
            <a:endParaRPr lang="en-US" dirty="0"/>
          </a:p>
        </p:txBody>
      </p:sp>
    </p:spTree>
    <p:extLst>
      <p:ext uri="{BB962C8B-B14F-4D97-AF65-F5344CB8AC3E}">
        <p14:creationId xmlns:p14="http://schemas.microsoft.com/office/powerpoint/2010/main" val="2842588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Implied Warranty</a:t>
            </a:r>
            <a:endParaRPr lang="en-US" dirty="0"/>
          </a:p>
        </p:txBody>
      </p:sp>
      <p:sp>
        <p:nvSpPr>
          <p:cNvPr id="4" name="Footer Placeholder 3"/>
          <p:cNvSpPr>
            <a:spLocks noGrp="1"/>
          </p:cNvSpPr>
          <p:nvPr>
            <p:ph type="ftr" sz="quarter" idx="11"/>
          </p:nvPr>
        </p:nvSpPr>
        <p:spPr/>
        <p:txBody>
          <a:bodyPr/>
          <a:lstStyle/>
          <a:p>
            <a:r>
              <a:rPr lang="en-US" smtClean="0"/>
              <a:t>BB30 Business Law 6.01	Summer 2013</a:t>
            </a:r>
            <a:endParaRPr lang="en-US"/>
          </a:p>
        </p:txBody>
      </p:sp>
      <p:sp>
        <p:nvSpPr>
          <p:cNvPr id="3" name="Content Placeholder 2"/>
          <p:cNvSpPr>
            <a:spLocks noGrp="1"/>
          </p:cNvSpPr>
          <p:nvPr>
            <p:ph sz="quarter" idx="1"/>
          </p:nvPr>
        </p:nvSpPr>
        <p:spPr/>
        <p:txBody>
          <a:bodyPr/>
          <a:lstStyle/>
          <a:p>
            <a:pPr marL="0" indent="0">
              <a:buNone/>
            </a:pPr>
            <a:r>
              <a:rPr lang="en-US" dirty="0" smtClean="0"/>
              <a:t>A </a:t>
            </a:r>
            <a:r>
              <a:rPr lang="en-US" dirty="0"/>
              <a:t>guarantee of quality imposed by law but not in writing </a:t>
            </a:r>
          </a:p>
          <a:p>
            <a:r>
              <a:rPr lang="en-US" dirty="0"/>
              <a:t>Implied warranty deals with sale of goods</a:t>
            </a:r>
          </a:p>
          <a:p>
            <a:r>
              <a:rPr lang="en-US" dirty="0"/>
              <a:t>Regulated by UCC</a:t>
            </a:r>
          </a:p>
          <a:p>
            <a:r>
              <a:rPr lang="en-US" dirty="0"/>
              <a:t>Given by all sellers</a:t>
            </a:r>
          </a:p>
          <a:p>
            <a:endParaRPr lang="en-US" dirty="0"/>
          </a:p>
        </p:txBody>
      </p:sp>
    </p:spTree>
    <p:extLst>
      <p:ext uri="{BB962C8B-B14F-4D97-AF65-F5344CB8AC3E}">
        <p14:creationId xmlns:p14="http://schemas.microsoft.com/office/powerpoint/2010/main" val="25564373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a:t>Implied Warranties</a:t>
            </a:r>
          </a:p>
        </p:txBody>
      </p:sp>
      <p:sp>
        <p:nvSpPr>
          <p:cNvPr id="2" name="Footer Placeholder 1"/>
          <p:cNvSpPr>
            <a:spLocks noGrp="1"/>
          </p:cNvSpPr>
          <p:nvPr>
            <p:ph type="ftr" sz="quarter" idx="11"/>
          </p:nvPr>
        </p:nvSpPr>
        <p:spPr/>
        <p:txBody>
          <a:bodyPr/>
          <a:lstStyle/>
          <a:p>
            <a:r>
              <a:rPr lang="en-US" smtClean="0"/>
              <a:t>BB30 Business Law 6.01	Summer 2013</a:t>
            </a:r>
            <a:endParaRPr lang="en-US"/>
          </a:p>
        </p:txBody>
      </p:sp>
      <p:sp>
        <p:nvSpPr>
          <p:cNvPr id="4099" name="Rectangle 3"/>
          <p:cNvSpPr>
            <a:spLocks noGrp="1" noChangeArrowheads="1"/>
          </p:cNvSpPr>
          <p:nvPr>
            <p:ph sz="quarter" idx="1"/>
          </p:nvPr>
        </p:nvSpPr>
        <p:spPr/>
        <p:txBody>
          <a:bodyPr/>
          <a:lstStyle/>
          <a:p>
            <a:r>
              <a:rPr lang="en-US" sz="2800" dirty="0"/>
              <a:t>Warranty of fitness for a particular purpose</a:t>
            </a:r>
          </a:p>
          <a:p>
            <a:pPr lvl="1"/>
            <a:endParaRPr lang="en-US" sz="2400" dirty="0"/>
          </a:p>
          <a:p>
            <a:pPr lvl="1"/>
            <a:r>
              <a:rPr lang="en-US" sz="2400" dirty="0"/>
              <a:t>Seller knows the purpose for which goods are needed</a:t>
            </a:r>
          </a:p>
          <a:p>
            <a:pPr lvl="1"/>
            <a:r>
              <a:rPr lang="en-US" sz="2400" dirty="0"/>
              <a:t>Seller advises buyer in making purchase</a:t>
            </a:r>
          </a:p>
          <a:p>
            <a:pPr lvl="1"/>
            <a:r>
              <a:rPr lang="en-US" sz="2400" dirty="0"/>
              <a:t>Buyer relies on seller’s advice to make decision</a:t>
            </a:r>
          </a:p>
          <a:p>
            <a:pPr lvl="1"/>
            <a:r>
              <a:rPr lang="en-US" sz="2400" dirty="0"/>
              <a:t>Seller infers that the goods are fit for a particular purpose</a:t>
            </a:r>
          </a:p>
          <a:p>
            <a:pPr lvl="1"/>
            <a:r>
              <a:rPr lang="en-US" sz="2400" dirty="0"/>
              <a:t>A warranty exists</a:t>
            </a:r>
          </a:p>
        </p:txBody>
      </p:sp>
    </p:spTree>
    <p:extLst>
      <p:ext uri="{BB962C8B-B14F-4D97-AF65-F5344CB8AC3E}">
        <p14:creationId xmlns:p14="http://schemas.microsoft.com/office/powerpoint/2010/main" val="1937350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a:t>Implied Warranties</a:t>
            </a:r>
          </a:p>
        </p:txBody>
      </p:sp>
      <p:sp>
        <p:nvSpPr>
          <p:cNvPr id="2" name="Footer Placeholder 1"/>
          <p:cNvSpPr>
            <a:spLocks noGrp="1"/>
          </p:cNvSpPr>
          <p:nvPr>
            <p:ph type="ftr" sz="quarter" idx="11"/>
          </p:nvPr>
        </p:nvSpPr>
        <p:spPr/>
        <p:txBody>
          <a:bodyPr/>
          <a:lstStyle/>
          <a:p>
            <a:r>
              <a:rPr lang="en-US" smtClean="0"/>
              <a:t>BB30 Business Law 6.01	Summer 2013</a:t>
            </a:r>
            <a:endParaRPr lang="en-US"/>
          </a:p>
        </p:txBody>
      </p:sp>
      <p:sp>
        <p:nvSpPr>
          <p:cNvPr id="5123" name="Rectangle 3"/>
          <p:cNvSpPr>
            <a:spLocks noGrp="1" noChangeArrowheads="1"/>
          </p:cNvSpPr>
          <p:nvPr>
            <p:ph sz="quarter" idx="1"/>
          </p:nvPr>
        </p:nvSpPr>
        <p:spPr/>
        <p:txBody>
          <a:bodyPr/>
          <a:lstStyle/>
          <a:p>
            <a:r>
              <a:rPr lang="en-US" dirty="0"/>
              <a:t>Warranty of Merchantability</a:t>
            </a:r>
          </a:p>
          <a:p>
            <a:pPr lvl="1"/>
            <a:r>
              <a:rPr lang="en-US" dirty="0"/>
              <a:t>Given by a merchant only</a:t>
            </a:r>
          </a:p>
          <a:p>
            <a:pPr lvl="1"/>
            <a:r>
              <a:rPr lang="en-US" dirty="0"/>
              <a:t>Merchant infers</a:t>
            </a:r>
            <a:r>
              <a:rPr lang="en-US" dirty="0">
                <a:solidFill>
                  <a:srgbClr val="FF0000"/>
                </a:solidFill>
              </a:rPr>
              <a:t> </a:t>
            </a:r>
            <a:r>
              <a:rPr lang="en-US" dirty="0"/>
              <a:t>that goods pass in the trade without objection</a:t>
            </a:r>
          </a:p>
          <a:p>
            <a:pPr lvl="1"/>
            <a:r>
              <a:rPr lang="en-US" dirty="0"/>
              <a:t>Goods are fit for the ordinary purpose such goods are used for</a:t>
            </a:r>
          </a:p>
          <a:p>
            <a:pPr lvl="1"/>
            <a:r>
              <a:rPr lang="en-US" dirty="0"/>
              <a:t>Conform to any promises or statements made on the container or label</a:t>
            </a:r>
          </a:p>
        </p:txBody>
      </p:sp>
    </p:spTree>
    <p:extLst>
      <p:ext uri="{BB962C8B-B14F-4D97-AF65-F5344CB8AC3E}">
        <p14:creationId xmlns:p14="http://schemas.microsoft.com/office/powerpoint/2010/main" val="41873624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smtClean="0"/>
              <a:t>Implied Warranties</a:t>
            </a:r>
            <a:endParaRPr lang="en-US" dirty="0"/>
          </a:p>
        </p:txBody>
      </p:sp>
      <p:sp>
        <p:nvSpPr>
          <p:cNvPr id="2" name="Footer Placeholder 1"/>
          <p:cNvSpPr>
            <a:spLocks noGrp="1"/>
          </p:cNvSpPr>
          <p:nvPr>
            <p:ph type="ftr" sz="quarter" idx="11"/>
          </p:nvPr>
        </p:nvSpPr>
        <p:spPr/>
        <p:txBody>
          <a:bodyPr/>
          <a:lstStyle/>
          <a:p>
            <a:r>
              <a:rPr lang="en-US" smtClean="0"/>
              <a:t>BB30 Business Law 6.01	Summer 2013</a:t>
            </a:r>
            <a:endParaRPr lang="en-US"/>
          </a:p>
        </p:txBody>
      </p:sp>
      <p:sp>
        <p:nvSpPr>
          <p:cNvPr id="8195" name="Rectangle 3"/>
          <p:cNvSpPr>
            <a:spLocks noGrp="1" noChangeArrowheads="1"/>
          </p:cNvSpPr>
          <p:nvPr>
            <p:ph sz="quarter" idx="1"/>
          </p:nvPr>
        </p:nvSpPr>
        <p:spPr/>
        <p:txBody>
          <a:bodyPr/>
          <a:lstStyle/>
          <a:p>
            <a:pPr marL="0" indent="0" algn="ctr">
              <a:lnSpc>
                <a:spcPct val="90000"/>
              </a:lnSpc>
              <a:buNone/>
            </a:pPr>
            <a:r>
              <a:rPr lang="en-US" u="sng" dirty="0" smtClean="0"/>
              <a:t>Usage of Trade</a:t>
            </a:r>
          </a:p>
          <a:p>
            <a:pPr marL="0" indent="0">
              <a:lnSpc>
                <a:spcPct val="90000"/>
              </a:lnSpc>
              <a:buNone/>
            </a:pPr>
            <a:r>
              <a:rPr lang="en-US" dirty="0" smtClean="0"/>
              <a:t>An </a:t>
            </a:r>
            <a:r>
              <a:rPr lang="en-US" dirty="0"/>
              <a:t>implied warranty that is a well established custom or practice among people in specific trades or businesses</a:t>
            </a:r>
          </a:p>
          <a:p>
            <a:pPr>
              <a:lnSpc>
                <a:spcPct val="90000"/>
              </a:lnSpc>
            </a:pPr>
            <a:r>
              <a:rPr lang="en-US" sz="2800" dirty="0"/>
              <a:t>Example: When a person sells a thoroughbred horse there is an implied warranty that  papers are provided to prove the animal’s pedigree as a thoroughbred.</a:t>
            </a:r>
            <a:r>
              <a:rPr lang="en-US" sz="2800" i="1" dirty="0"/>
              <a:t> </a:t>
            </a:r>
            <a:r>
              <a:rPr lang="en-US" sz="2800" dirty="0"/>
              <a:t>It is expected in the horse trading business</a:t>
            </a:r>
          </a:p>
        </p:txBody>
      </p:sp>
    </p:spTree>
    <p:extLst>
      <p:ext uri="{BB962C8B-B14F-4D97-AF65-F5344CB8AC3E}">
        <p14:creationId xmlns:p14="http://schemas.microsoft.com/office/powerpoint/2010/main" val="1832540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SALES LAW &amp; EXCHANGE OF OWNERSHIP</a:t>
            </a:r>
            <a:endParaRPr lang="en-US" sz="3600" b="1" dirty="0"/>
          </a:p>
        </p:txBody>
      </p:sp>
      <p:sp>
        <p:nvSpPr>
          <p:cNvPr id="4" name="Footer Placeholder 3"/>
          <p:cNvSpPr>
            <a:spLocks noGrp="1"/>
          </p:cNvSpPr>
          <p:nvPr>
            <p:ph type="ftr" sz="quarter" idx="11"/>
          </p:nvPr>
        </p:nvSpPr>
        <p:spPr/>
        <p:txBody>
          <a:bodyPr/>
          <a:lstStyle/>
          <a:p>
            <a:r>
              <a:rPr lang="en-US" smtClean="0"/>
              <a:t>BB30 Business Law 6.01	Summer 2013</a:t>
            </a:r>
            <a:endParaRPr lang="en-US"/>
          </a:p>
        </p:txBody>
      </p:sp>
      <p:sp>
        <p:nvSpPr>
          <p:cNvPr id="3" name="Content Placeholder 2"/>
          <p:cNvSpPr>
            <a:spLocks noGrp="1"/>
          </p:cNvSpPr>
          <p:nvPr>
            <p:ph sz="quarter" idx="1"/>
          </p:nvPr>
        </p:nvSpPr>
        <p:spPr/>
        <p:txBody>
          <a:bodyPr/>
          <a:lstStyle/>
          <a:p>
            <a:pPr marL="0" indent="0" algn="ctr">
              <a:buNone/>
            </a:pPr>
            <a:r>
              <a:rPr lang="en-US" u="sng" dirty="0" smtClean="0"/>
              <a:t>Sales Activity</a:t>
            </a:r>
          </a:p>
          <a:p>
            <a:pPr marL="0" indent="0" algn="ctr">
              <a:buNone/>
            </a:pPr>
            <a:endParaRPr lang="en-US" u="sng" dirty="0" smtClean="0"/>
          </a:p>
          <a:p>
            <a:r>
              <a:rPr lang="en-US" dirty="0" smtClean="0"/>
              <a:t>List 5 items you bought in the last week.</a:t>
            </a:r>
          </a:p>
          <a:p>
            <a:r>
              <a:rPr lang="en-US" dirty="0" smtClean="0"/>
              <a:t>List 2 “large” purchases your family has made in the last 2 years. </a:t>
            </a:r>
            <a:endParaRPr lang="en-US" dirty="0"/>
          </a:p>
        </p:txBody>
      </p:sp>
    </p:spTree>
    <p:extLst>
      <p:ext uri="{BB962C8B-B14F-4D97-AF65-F5344CB8AC3E}">
        <p14:creationId xmlns:p14="http://schemas.microsoft.com/office/powerpoint/2010/main" val="40760750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t>Warranty of Title</a:t>
            </a:r>
            <a:endParaRPr lang="en-US" dirty="0"/>
          </a:p>
        </p:txBody>
      </p:sp>
      <p:sp>
        <p:nvSpPr>
          <p:cNvPr id="2" name="Footer Placeholder 1"/>
          <p:cNvSpPr>
            <a:spLocks noGrp="1"/>
          </p:cNvSpPr>
          <p:nvPr>
            <p:ph type="ftr" sz="quarter" idx="11"/>
          </p:nvPr>
        </p:nvSpPr>
        <p:spPr/>
        <p:txBody>
          <a:bodyPr/>
          <a:lstStyle/>
          <a:p>
            <a:r>
              <a:rPr lang="en-US" smtClean="0"/>
              <a:t>BB30 Business Law 6.01	Summer 2013</a:t>
            </a:r>
            <a:endParaRPr lang="en-US"/>
          </a:p>
        </p:txBody>
      </p:sp>
      <p:sp>
        <p:nvSpPr>
          <p:cNvPr id="6147" name="Rectangle 3"/>
          <p:cNvSpPr>
            <a:spLocks noGrp="1" noChangeArrowheads="1"/>
          </p:cNvSpPr>
          <p:nvPr>
            <p:ph sz="quarter" idx="1"/>
          </p:nvPr>
        </p:nvSpPr>
        <p:spPr>
          <a:xfrm>
            <a:off x="457200" y="1371600"/>
            <a:ext cx="8229600" cy="4525963"/>
          </a:xfrm>
        </p:spPr>
        <p:txBody>
          <a:bodyPr/>
          <a:lstStyle/>
          <a:p>
            <a:pPr marL="0" indent="0">
              <a:buNone/>
            </a:pPr>
            <a:r>
              <a:rPr lang="en-US" dirty="0" smtClean="0"/>
              <a:t>Seller </a:t>
            </a:r>
            <a:r>
              <a:rPr lang="en-US" dirty="0"/>
              <a:t>warrants that the title is good and transfer is rightful</a:t>
            </a:r>
          </a:p>
          <a:p>
            <a:pPr marL="0" indent="0">
              <a:buNone/>
            </a:pPr>
            <a:endParaRPr lang="en-US" dirty="0" smtClean="0"/>
          </a:p>
          <a:p>
            <a:pPr marL="0" indent="0">
              <a:buNone/>
            </a:pPr>
            <a:r>
              <a:rPr lang="en-US" dirty="0" smtClean="0"/>
              <a:t>Seller </a:t>
            </a:r>
            <a:r>
              <a:rPr lang="en-US" dirty="0"/>
              <a:t>warrants that goods will be delivered free of any financial obligations about which the buyer had no knowledge</a:t>
            </a:r>
          </a:p>
        </p:txBody>
      </p:sp>
    </p:spTree>
    <p:extLst>
      <p:ext uri="{BB962C8B-B14F-4D97-AF65-F5344CB8AC3E}">
        <p14:creationId xmlns:p14="http://schemas.microsoft.com/office/powerpoint/2010/main" val="22076701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t>Warranty of Title</a:t>
            </a:r>
            <a:endParaRPr lang="en-US" dirty="0"/>
          </a:p>
        </p:txBody>
      </p:sp>
      <p:sp>
        <p:nvSpPr>
          <p:cNvPr id="2" name="Footer Placeholder 1"/>
          <p:cNvSpPr>
            <a:spLocks noGrp="1"/>
          </p:cNvSpPr>
          <p:nvPr>
            <p:ph type="ftr" sz="quarter" idx="11"/>
          </p:nvPr>
        </p:nvSpPr>
        <p:spPr/>
        <p:txBody>
          <a:bodyPr/>
          <a:lstStyle/>
          <a:p>
            <a:r>
              <a:rPr lang="en-US" smtClean="0"/>
              <a:t>BB30 Business Law 6.01	Summer 2013</a:t>
            </a:r>
            <a:endParaRPr lang="en-US"/>
          </a:p>
        </p:txBody>
      </p:sp>
      <p:sp>
        <p:nvSpPr>
          <p:cNvPr id="7171" name="Rectangle 3"/>
          <p:cNvSpPr>
            <a:spLocks noGrp="1" noChangeArrowheads="1"/>
          </p:cNvSpPr>
          <p:nvPr>
            <p:ph sz="quarter" idx="1"/>
          </p:nvPr>
        </p:nvSpPr>
        <p:spPr/>
        <p:txBody>
          <a:bodyPr/>
          <a:lstStyle/>
          <a:p>
            <a:pPr>
              <a:lnSpc>
                <a:spcPct val="90000"/>
              </a:lnSpc>
            </a:pPr>
            <a:r>
              <a:rPr lang="en-US" dirty="0" smtClean="0"/>
              <a:t>Sale of Stolen Goods</a:t>
            </a:r>
            <a:endParaRPr lang="en-US" dirty="0"/>
          </a:p>
          <a:p>
            <a:pPr lvl="1">
              <a:lnSpc>
                <a:spcPct val="90000"/>
              </a:lnSpc>
            </a:pPr>
            <a:r>
              <a:rPr lang="en-US" dirty="0"/>
              <a:t>If stolen goods are sold to an innocent purchaser, the true owner is entitled to return of the goods</a:t>
            </a:r>
          </a:p>
          <a:p>
            <a:pPr>
              <a:lnSpc>
                <a:spcPct val="90000"/>
              </a:lnSpc>
            </a:pPr>
            <a:endParaRPr lang="en-US" dirty="0"/>
          </a:p>
          <a:p>
            <a:pPr lvl="1">
              <a:lnSpc>
                <a:spcPct val="90000"/>
              </a:lnSpc>
            </a:pPr>
            <a:r>
              <a:rPr lang="en-US" dirty="0"/>
              <a:t>The buyer can pursue remedy against the seller for breach of warranty of title </a:t>
            </a:r>
          </a:p>
        </p:txBody>
      </p:sp>
    </p:spTree>
    <p:extLst>
      <p:ext uri="{BB962C8B-B14F-4D97-AF65-F5344CB8AC3E}">
        <p14:creationId xmlns:p14="http://schemas.microsoft.com/office/powerpoint/2010/main" val="13894884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a:t>Full </a:t>
            </a:r>
            <a:r>
              <a:rPr lang="en-US" dirty="0" smtClean="0"/>
              <a:t>Warranty</a:t>
            </a:r>
            <a:endParaRPr lang="en-US" dirty="0"/>
          </a:p>
        </p:txBody>
      </p:sp>
      <p:sp>
        <p:nvSpPr>
          <p:cNvPr id="2" name="Footer Placeholder 1"/>
          <p:cNvSpPr>
            <a:spLocks noGrp="1"/>
          </p:cNvSpPr>
          <p:nvPr>
            <p:ph type="ftr" sz="quarter" idx="11"/>
          </p:nvPr>
        </p:nvSpPr>
        <p:spPr/>
        <p:txBody>
          <a:bodyPr/>
          <a:lstStyle/>
          <a:p>
            <a:r>
              <a:rPr lang="en-US" smtClean="0"/>
              <a:t>BB30 Business Law 6.01	Summer 2013</a:t>
            </a:r>
            <a:endParaRPr lang="en-US"/>
          </a:p>
        </p:txBody>
      </p:sp>
      <p:sp>
        <p:nvSpPr>
          <p:cNvPr id="12291" name="Rectangle 3"/>
          <p:cNvSpPr>
            <a:spLocks noGrp="1" noChangeArrowheads="1"/>
          </p:cNvSpPr>
          <p:nvPr>
            <p:ph sz="quarter" idx="1"/>
          </p:nvPr>
        </p:nvSpPr>
        <p:spPr/>
        <p:txBody>
          <a:bodyPr/>
          <a:lstStyle/>
          <a:p>
            <a:pPr marL="0" indent="0">
              <a:buNone/>
            </a:pPr>
            <a:r>
              <a:rPr lang="en-US" sz="2800" dirty="0"/>
              <a:t>A full warranty requires that the defective product be repaired or replaced for </a:t>
            </a:r>
            <a:r>
              <a:rPr lang="en-US" sz="2800" b="1" u="sng" dirty="0"/>
              <a:t>free</a:t>
            </a:r>
            <a:r>
              <a:rPr lang="en-US" sz="2800" dirty="0">
                <a:solidFill>
                  <a:srgbClr val="FF0000"/>
                </a:solidFill>
              </a:rPr>
              <a:t> </a:t>
            </a:r>
            <a:r>
              <a:rPr lang="en-US" sz="2800" dirty="0"/>
              <a:t>within a reasonable length of time after complaint is made.  </a:t>
            </a:r>
          </a:p>
          <a:p>
            <a:r>
              <a:rPr lang="en-US" sz="2800" dirty="0"/>
              <a:t>If the product cannot be fixed, the consumer has the option to get their money refunded.</a:t>
            </a:r>
          </a:p>
          <a:p>
            <a:r>
              <a:rPr lang="en-US" sz="2800" b="1" dirty="0"/>
              <a:t>Have you ever tried to return merchandise that you thought was under warranty but was not?</a:t>
            </a:r>
          </a:p>
        </p:txBody>
      </p:sp>
    </p:spTree>
    <p:extLst>
      <p:ext uri="{BB962C8B-B14F-4D97-AF65-F5344CB8AC3E}">
        <p14:creationId xmlns:p14="http://schemas.microsoft.com/office/powerpoint/2010/main" val="5682031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a:t>Limited Warranty</a:t>
            </a:r>
          </a:p>
        </p:txBody>
      </p:sp>
      <p:sp>
        <p:nvSpPr>
          <p:cNvPr id="2" name="Footer Placeholder 1"/>
          <p:cNvSpPr>
            <a:spLocks noGrp="1"/>
          </p:cNvSpPr>
          <p:nvPr>
            <p:ph type="ftr" sz="quarter" idx="11"/>
          </p:nvPr>
        </p:nvSpPr>
        <p:spPr/>
        <p:txBody>
          <a:bodyPr/>
          <a:lstStyle/>
          <a:p>
            <a:r>
              <a:rPr lang="en-US" smtClean="0"/>
              <a:t>BB30 Business Law 6.01	Summer 2013</a:t>
            </a:r>
            <a:endParaRPr lang="en-US"/>
          </a:p>
        </p:txBody>
      </p:sp>
      <p:sp>
        <p:nvSpPr>
          <p:cNvPr id="13315" name="Rectangle 3"/>
          <p:cNvSpPr>
            <a:spLocks noGrp="1" noChangeArrowheads="1"/>
          </p:cNvSpPr>
          <p:nvPr>
            <p:ph sz="quarter" idx="1"/>
          </p:nvPr>
        </p:nvSpPr>
        <p:spPr/>
        <p:txBody>
          <a:bodyPr/>
          <a:lstStyle/>
          <a:p>
            <a:pPr marL="0" indent="0">
              <a:buNone/>
            </a:pPr>
            <a:r>
              <a:rPr lang="en-US" dirty="0"/>
              <a:t>A limited warranty provides a restricted guarantee. </a:t>
            </a:r>
          </a:p>
          <a:p>
            <a:r>
              <a:rPr lang="en-US" dirty="0"/>
              <a:t>Must state </a:t>
            </a:r>
            <a:r>
              <a:rPr lang="en-US" b="1" dirty="0"/>
              <a:t>“Limited” </a:t>
            </a:r>
            <a:r>
              <a:rPr lang="en-US" dirty="0"/>
              <a:t>Warranty</a:t>
            </a:r>
          </a:p>
          <a:p>
            <a:r>
              <a:rPr lang="en-US" dirty="0"/>
              <a:t>Be sure to read and understand the limits of the warranty before purchasing…caveat emptor!</a:t>
            </a:r>
          </a:p>
        </p:txBody>
      </p:sp>
    </p:spTree>
    <p:extLst>
      <p:ext uri="{BB962C8B-B14F-4D97-AF65-F5344CB8AC3E}">
        <p14:creationId xmlns:p14="http://schemas.microsoft.com/office/powerpoint/2010/main" val="33360416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Limited Warranty</a:t>
            </a:r>
            <a:endParaRPr lang="en-US" dirty="0"/>
          </a:p>
        </p:txBody>
      </p:sp>
      <p:sp>
        <p:nvSpPr>
          <p:cNvPr id="2" name="Footer Placeholder 1"/>
          <p:cNvSpPr>
            <a:spLocks noGrp="1"/>
          </p:cNvSpPr>
          <p:nvPr>
            <p:ph type="ftr" sz="quarter" idx="11"/>
          </p:nvPr>
        </p:nvSpPr>
        <p:spPr/>
        <p:txBody>
          <a:bodyPr/>
          <a:lstStyle/>
          <a:p>
            <a:r>
              <a:rPr lang="en-US" smtClean="0"/>
              <a:t>BB30 Business Law 6.01	Summer 2013</a:t>
            </a:r>
            <a:endParaRPr lang="en-US"/>
          </a:p>
        </p:txBody>
      </p:sp>
      <p:sp>
        <p:nvSpPr>
          <p:cNvPr id="14339" name="Rectangle 3"/>
          <p:cNvSpPr>
            <a:spLocks noGrp="1" noChangeArrowheads="1"/>
          </p:cNvSpPr>
          <p:nvPr>
            <p:ph sz="quarter" idx="1"/>
          </p:nvPr>
        </p:nvSpPr>
        <p:spPr/>
        <p:txBody>
          <a:bodyPr/>
          <a:lstStyle/>
          <a:p>
            <a:pPr marL="0" indent="0">
              <a:buNone/>
            </a:pPr>
            <a:r>
              <a:rPr lang="en-US" dirty="0" smtClean="0"/>
              <a:t>Caveat Emptor - Latin </a:t>
            </a:r>
            <a:r>
              <a:rPr lang="en-US" dirty="0"/>
              <a:t>for “Buyer Beware”</a:t>
            </a:r>
          </a:p>
          <a:p>
            <a:pPr lvl="1"/>
            <a:r>
              <a:rPr lang="en-US" dirty="0" smtClean="0"/>
              <a:t>It </a:t>
            </a:r>
            <a:r>
              <a:rPr lang="en-US" dirty="0"/>
              <a:t>is the duty of the consumer to make informed decisions. </a:t>
            </a:r>
          </a:p>
          <a:p>
            <a:pPr lvl="1"/>
            <a:r>
              <a:rPr lang="en-US" dirty="0"/>
              <a:t>Be sure to read labels and research products before buying. Comparison shop.</a:t>
            </a:r>
          </a:p>
          <a:p>
            <a:pPr lvl="1"/>
            <a:r>
              <a:rPr lang="en-US" dirty="0"/>
              <a:t>It is the duty of the seller to provide appropriate information for the consumer.</a:t>
            </a:r>
          </a:p>
        </p:txBody>
      </p:sp>
    </p:spTree>
    <p:extLst>
      <p:ext uri="{BB962C8B-B14F-4D97-AF65-F5344CB8AC3E}">
        <p14:creationId xmlns:p14="http://schemas.microsoft.com/office/powerpoint/2010/main" val="2055092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t>Limited Warranty</a:t>
            </a:r>
            <a:endParaRPr lang="en-US" dirty="0"/>
          </a:p>
        </p:txBody>
      </p:sp>
      <p:sp>
        <p:nvSpPr>
          <p:cNvPr id="2" name="Footer Placeholder 1"/>
          <p:cNvSpPr>
            <a:spLocks noGrp="1"/>
          </p:cNvSpPr>
          <p:nvPr>
            <p:ph type="ftr" sz="quarter" idx="11"/>
          </p:nvPr>
        </p:nvSpPr>
        <p:spPr/>
        <p:txBody>
          <a:bodyPr/>
          <a:lstStyle/>
          <a:p>
            <a:r>
              <a:rPr lang="en-US" smtClean="0"/>
              <a:t>BB30 Business Law 6.01	Summer 2013</a:t>
            </a:r>
            <a:endParaRPr lang="en-US"/>
          </a:p>
        </p:txBody>
      </p:sp>
      <p:sp>
        <p:nvSpPr>
          <p:cNvPr id="15363" name="Rectangle 3"/>
          <p:cNvSpPr>
            <a:spLocks noGrp="1" noChangeArrowheads="1"/>
          </p:cNvSpPr>
          <p:nvPr>
            <p:ph sz="quarter" idx="1"/>
          </p:nvPr>
        </p:nvSpPr>
        <p:spPr/>
        <p:txBody>
          <a:bodyPr/>
          <a:lstStyle/>
          <a:p>
            <a:pPr marL="0" indent="0">
              <a:buNone/>
            </a:pPr>
            <a:r>
              <a:rPr lang="en-US" dirty="0"/>
              <a:t>Caveat </a:t>
            </a:r>
            <a:r>
              <a:rPr lang="en-US" dirty="0" err="1" smtClean="0"/>
              <a:t>Venditor</a:t>
            </a:r>
            <a:r>
              <a:rPr lang="en-US" dirty="0" smtClean="0"/>
              <a:t> - Latin </a:t>
            </a:r>
            <a:r>
              <a:rPr lang="en-US" dirty="0"/>
              <a:t>for “Seller Beware”</a:t>
            </a:r>
          </a:p>
          <a:p>
            <a:pPr lvl="1"/>
            <a:r>
              <a:rPr lang="en-US" dirty="0" smtClean="0"/>
              <a:t>It </a:t>
            </a:r>
            <a:r>
              <a:rPr lang="en-US" dirty="0"/>
              <a:t>is the duty of the seller to make informed decisions. </a:t>
            </a:r>
          </a:p>
          <a:p>
            <a:pPr lvl="1"/>
            <a:r>
              <a:rPr lang="en-US" dirty="0"/>
              <a:t>Example: Banks, credit card companies and businesses who extend credit to customers check credit histories and applications before extending credit.</a:t>
            </a:r>
          </a:p>
          <a:p>
            <a:pPr lvl="1">
              <a:buFontTx/>
              <a:buNone/>
            </a:pPr>
            <a:endParaRPr lang="en-US" dirty="0"/>
          </a:p>
        </p:txBody>
      </p:sp>
    </p:spTree>
    <p:extLst>
      <p:ext uri="{BB962C8B-B14F-4D97-AF65-F5344CB8AC3E}">
        <p14:creationId xmlns:p14="http://schemas.microsoft.com/office/powerpoint/2010/main" val="3561010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SALES LAW &amp; EXCHANGE OF OWNERSHIP</a:t>
            </a:r>
            <a:endParaRPr lang="en-US" sz="3600" b="1" dirty="0"/>
          </a:p>
        </p:txBody>
      </p:sp>
      <p:sp>
        <p:nvSpPr>
          <p:cNvPr id="4" name="Footer Placeholder 3"/>
          <p:cNvSpPr>
            <a:spLocks noGrp="1"/>
          </p:cNvSpPr>
          <p:nvPr>
            <p:ph type="ftr" sz="quarter" idx="11"/>
          </p:nvPr>
        </p:nvSpPr>
        <p:spPr/>
        <p:txBody>
          <a:bodyPr/>
          <a:lstStyle/>
          <a:p>
            <a:r>
              <a:rPr lang="en-US" smtClean="0"/>
              <a:t>BB30 Business Law 6.01	Summer 2013</a:t>
            </a:r>
            <a:endParaRPr lang="en-US"/>
          </a:p>
        </p:txBody>
      </p:sp>
      <p:sp>
        <p:nvSpPr>
          <p:cNvPr id="3" name="Content Placeholder 2"/>
          <p:cNvSpPr>
            <a:spLocks noGrp="1"/>
          </p:cNvSpPr>
          <p:nvPr>
            <p:ph sz="quarter" idx="1"/>
          </p:nvPr>
        </p:nvSpPr>
        <p:spPr/>
        <p:txBody>
          <a:bodyPr>
            <a:normAutofit/>
          </a:bodyPr>
          <a:lstStyle/>
          <a:p>
            <a:pPr marL="0" indent="0">
              <a:buNone/>
            </a:pPr>
            <a:r>
              <a:rPr lang="en-US" u="sng" dirty="0" smtClean="0"/>
              <a:t>Using the list of the items in the Sales Activity:</a:t>
            </a:r>
          </a:p>
          <a:p>
            <a:r>
              <a:rPr lang="en-US" dirty="0" smtClean="0"/>
              <a:t>Did ALL of those constitute a sale?</a:t>
            </a:r>
          </a:p>
          <a:p>
            <a:pPr lvl="1"/>
            <a:r>
              <a:rPr lang="en-US" dirty="0" smtClean="0"/>
              <a:t>What is the definition of a sale?</a:t>
            </a:r>
          </a:p>
          <a:p>
            <a:r>
              <a:rPr lang="en-US" dirty="0" smtClean="0"/>
              <a:t>What did you do with the product? </a:t>
            </a:r>
          </a:p>
          <a:p>
            <a:pPr lvl="1"/>
            <a:r>
              <a:rPr lang="en-US" dirty="0" smtClean="0"/>
              <a:t>What is the definition of ownership?</a:t>
            </a:r>
          </a:p>
          <a:p>
            <a:r>
              <a:rPr lang="en-US" dirty="0" smtClean="0"/>
              <a:t>Were they goods or services?</a:t>
            </a:r>
          </a:p>
          <a:p>
            <a:r>
              <a:rPr lang="en-US" dirty="0" smtClean="0"/>
              <a:t>Did money exchange hands for these items?  </a:t>
            </a:r>
          </a:p>
          <a:p>
            <a:pPr lvl="1"/>
            <a:r>
              <a:rPr lang="en-US" dirty="0" smtClean="0"/>
              <a:t>If you didn’t have the money to buy the item, how could you change ownership?</a:t>
            </a:r>
          </a:p>
          <a:p>
            <a:pPr lvl="1"/>
            <a:endParaRPr lang="en-US" dirty="0" smtClean="0"/>
          </a:p>
        </p:txBody>
      </p:sp>
    </p:spTree>
    <p:extLst>
      <p:ext uri="{BB962C8B-B14F-4D97-AF65-F5344CB8AC3E}">
        <p14:creationId xmlns:p14="http://schemas.microsoft.com/office/powerpoint/2010/main" val="3195017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SALES LAW &amp; EXCHANGE OF OWNERSHIP</a:t>
            </a:r>
            <a:endParaRPr lang="en-US" sz="3600" b="1" dirty="0"/>
          </a:p>
        </p:txBody>
      </p:sp>
      <p:sp>
        <p:nvSpPr>
          <p:cNvPr id="4" name="Footer Placeholder 3"/>
          <p:cNvSpPr>
            <a:spLocks noGrp="1"/>
          </p:cNvSpPr>
          <p:nvPr>
            <p:ph type="ftr" sz="quarter" idx="11"/>
          </p:nvPr>
        </p:nvSpPr>
        <p:spPr/>
        <p:txBody>
          <a:bodyPr/>
          <a:lstStyle/>
          <a:p>
            <a:r>
              <a:rPr lang="en-US" smtClean="0"/>
              <a:t>BB30 Business Law 6.01	Summer 2013</a:t>
            </a:r>
            <a:endParaRPr lang="en-US"/>
          </a:p>
        </p:txBody>
      </p:sp>
      <p:sp>
        <p:nvSpPr>
          <p:cNvPr id="3" name="Content Placeholder 2"/>
          <p:cNvSpPr>
            <a:spLocks noGrp="1"/>
          </p:cNvSpPr>
          <p:nvPr>
            <p:ph sz="quarter" idx="1"/>
          </p:nvPr>
        </p:nvSpPr>
        <p:spPr>
          <a:xfrm>
            <a:off x="457200" y="1524000"/>
            <a:ext cx="8229600" cy="5105400"/>
          </a:xfrm>
        </p:spPr>
        <p:txBody>
          <a:bodyPr>
            <a:normAutofit fontScale="70000" lnSpcReduction="20000"/>
          </a:bodyPr>
          <a:lstStyle/>
          <a:p>
            <a:pPr marL="0" lvl="0" indent="0" algn="ctr">
              <a:buNone/>
            </a:pPr>
            <a:r>
              <a:rPr lang="en-US" sz="4500" b="1" u="sng" dirty="0"/>
              <a:t>E-commerce laws</a:t>
            </a:r>
          </a:p>
          <a:p>
            <a:r>
              <a:rPr lang="en-US" dirty="0"/>
              <a:t>E-commerce – conducting business using electronic means, especially the Internet</a:t>
            </a:r>
          </a:p>
          <a:p>
            <a:r>
              <a:rPr lang="en-US" dirty="0"/>
              <a:t>Jurisdictional issues – which state has jurisdiction in cases involving sellers &amp; buyers in different states?</a:t>
            </a:r>
          </a:p>
          <a:p>
            <a:pPr lvl="1"/>
            <a:r>
              <a:rPr lang="en-US" dirty="0"/>
              <a:t>The ability to access a website in a particular state does not, by itself, give that state jurisdiction</a:t>
            </a:r>
          </a:p>
          <a:p>
            <a:pPr lvl="1"/>
            <a:r>
              <a:rPr lang="en-US" dirty="0"/>
              <a:t>States may gain jurisdiction over e-commerce transactions if the website allows users to purchase merchandise</a:t>
            </a:r>
          </a:p>
          <a:p>
            <a:pPr lvl="2"/>
            <a:r>
              <a:rPr lang="en-US" dirty="0"/>
              <a:t>Example:  Amazon.com  - jurisdiction lies with the state in which the buyer resides</a:t>
            </a:r>
          </a:p>
          <a:p>
            <a:pPr marL="571500" indent="-457200"/>
            <a:r>
              <a:rPr lang="en-US" dirty="0"/>
              <a:t>Tax issues – jurisdiction helps to determine which state may tax Internet sites, and how buyer may be taxed</a:t>
            </a:r>
          </a:p>
          <a:p>
            <a:pPr marL="571500" indent="-457200"/>
            <a:r>
              <a:rPr lang="en-US" dirty="0"/>
              <a:t>Authentication – helps to make certain that buyers and sellers are who they say they are</a:t>
            </a:r>
          </a:p>
          <a:p>
            <a:pPr marL="571500" indent="-457200"/>
            <a:r>
              <a:rPr lang="en-US" dirty="0"/>
              <a:t>Digital signature – encoded message that appears at the end of a contract created online</a:t>
            </a:r>
          </a:p>
          <a:p>
            <a:endParaRPr lang="en-US" dirty="0"/>
          </a:p>
        </p:txBody>
      </p:sp>
    </p:spTree>
    <p:extLst>
      <p:ext uri="{BB962C8B-B14F-4D97-AF65-F5344CB8AC3E}">
        <p14:creationId xmlns:p14="http://schemas.microsoft.com/office/powerpoint/2010/main" val="507559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UNIFORM COMMERCIAL CODE</a:t>
            </a:r>
            <a:endParaRPr lang="en-US" sz="4000" b="1" dirty="0"/>
          </a:p>
        </p:txBody>
      </p:sp>
      <p:sp>
        <p:nvSpPr>
          <p:cNvPr id="4" name="Footer Placeholder 3"/>
          <p:cNvSpPr>
            <a:spLocks noGrp="1"/>
          </p:cNvSpPr>
          <p:nvPr>
            <p:ph type="ftr" sz="quarter" idx="11"/>
          </p:nvPr>
        </p:nvSpPr>
        <p:spPr/>
        <p:txBody>
          <a:bodyPr/>
          <a:lstStyle/>
          <a:p>
            <a:r>
              <a:rPr lang="en-US" smtClean="0"/>
              <a:t>BB30 Business Law 6.01	Summer 2013</a:t>
            </a:r>
            <a:endParaRPr lang="en-US"/>
          </a:p>
        </p:txBody>
      </p:sp>
      <p:sp>
        <p:nvSpPr>
          <p:cNvPr id="3" name="Content Placeholder 2"/>
          <p:cNvSpPr>
            <a:spLocks noGrp="1"/>
          </p:cNvSpPr>
          <p:nvPr>
            <p:ph sz="quarter" idx="1"/>
          </p:nvPr>
        </p:nvSpPr>
        <p:spPr/>
        <p:txBody>
          <a:bodyPr/>
          <a:lstStyle/>
          <a:p>
            <a:r>
              <a:rPr lang="en-US" dirty="0" smtClean="0"/>
              <a:t>Group Activity:</a:t>
            </a:r>
          </a:p>
          <a:p>
            <a:pPr lvl="1"/>
            <a:r>
              <a:rPr lang="en-US" dirty="0" smtClean="0"/>
              <a:t>Create a one page summary of the UCC.</a:t>
            </a:r>
          </a:p>
          <a:p>
            <a:pPr lvl="2"/>
            <a:r>
              <a:rPr lang="en-US" dirty="0" smtClean="0"/>
              <a:t>Include:</a:t>
            </a:r>
          </a:p>
          <a:p>
            <a:pPr lvl="3"/>
            <a:r>
              <a:rPr lang="en-US" dirty="0" smtClean="0"/>
              <a:t>General Information (First published, definition, goal/purpose)</a:t>
            </a:r>
          </a:p>
          <a:p>
            <a:pPr lvl="3"/>
            <a:r>
              <a:rPr lang="en-US" dirty="0" smtClean="0"/>
              <a:t>Specific Information (leasing goods, contracts for goods/services, special rules)</a:t>
            </a:r>
          </a:p>
          <a:p>
            <a:pPr lvl="3"/>
            <a:r>
              <a:rPr lang="en-US" dirty="0" smtClean="0"/>
              <a:t>Why is it important?</a:t>
            </a:r>
          </a:p>
          <a:p>
            <a:pPr lvl="3"/>
            <a:endParaRPr lang="en-US" dirty="0" smtClean="0"/>
          </a:p>
          <a:p>
            <a:pPr lvl="1"/>
            <a:endParaRPr lang="en-US" dirty="0"/>
          </a:p>
        </p:txBody>
      </p:sp>
    </p:spTree>
    <p:extLst>
      <p:ext uri="{BB962C8B-B14F-4D97-AF65-F5344CB8AC3E}">
        <p14:creationId xmlns:p14="http://schemas.microsoft.com/office/powerpoint/2010/main" val="12651164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TRANSFER OF OWNERSHIP</a:t>
            </a:r>
            <a:endParaRPr lang="en-US" sz="4000" b="1" dirty="0"/>
          </a:p>
        </p:txBody>
      </p:sp>
      <p:sp>
        <p:nvSpPr>
          <p:cNvPr id="4" name="Footer Placeholder 3"/>
          <p:cNvSpPr>
            <a:spLocks noGrp="1"/>
          </p:cNvSpPr>
          <p:nvPr>
            <p:ph type="ftr" sz="quarter" idx="11"/>
          </p:nvPr>
        </p:nvSpPr>
        <p:spPr/>
        <p:txBody>
          <a:bodyPr/>
          <a:lstStyle/>
          <a:p>
            <a:r>
              <a:rPr lang="en-US" smtClean="0"/>
              <a:t>BB30 Business Law 6.01	Summer 2013</a:t>
            </a:r>
            <a:endParaRPr lang="en-US"/>
          </a:p>
        </p:txBody>
      </p:sp>
      <p:sp>
        <p:nvSpPr>
          <p:cNvPr id="3" name="Content Placeholder 2"/>
          <p:cNvSpPr>
            <a:spLocks noGrp="1"/>
          </p:cNvSpPr>
          <p:nvPr>
            <p:ph sz="quarter" idx="1"/>
          </p:nvPr>
        </p:nvSpPr>
        <p:spPr/>
        <p:txBody>
          <a:bodyPr>
            <a:normAutofit/>
          </a:bodyPr>
          <a:lstStyle/>
          <a:p>
            <a:r>
              <a:rPr lang="en-US" dirty="0" smtClean="0"/>
              <a:t>Payment </a:t>
            </a:r>
            <a:r>
              <a:rPr lang="en-US" b="1" dirty="0" smtClean="0"/>
              <a:t>vs.</a:t>
            </a:r>
            <a:r>
              <a:rPr lang="en-US" dirty="0" smtClean="0"/>
              <a:t> Delivery </a:t>
            </a:r>
            <a:r>
              <a:rPr lang="en-US" b="1" dirty="0" smtClean="0"/>
              <a:t>vs.</a:t>
            </a:r>
            <a:r>
              <a:rPr lang="en-US" dirty="0" smtClean="0"/>
              <a:t> Receipt of Goods</a:t>
            </a:r>
          </a:p>
          <a:p>
            <a:pPr lvl="1"/>
            <a:r>
              <a:rPr lang="en-US" dirty="0" smtClean="0"/>
              <a:t>What is the proof?</a:t>
            </a:r>
          </a:p>
          <a:p>
            <a:r>
              <a:rPr lang="en-US" dirty="0" smtClean="0"/>
              <a:t>Vendor </a:t>
            </a:r>
            <a:r>
              <a:rPr lang="en-US" b="1" dirty="0" smtClean="0"/>
              <a:t>vs.</a:t>
            </a:r>
            <a:r>
              <a:rPr lang="en-US" dirty="0" smtClean="0"/>
              <a:t> Vendee </a:t>
            </a:r>
            <a:r>
              <a:rPr lang="en-US" b="1" dirty="0" smtClean="0"/>
              <a:t>vs. </a:t>
            </a:r>
            <a:r>
              <a:rPr lang="en-US" dirty="0" smtClean="0"/>
              <a:t>Merchant </a:t>
            </a:r>
            <a:r>
              <a:rPr lang="en-US" b="1" dirty="0" smtClean="0"/>
              <a:t>vs. </a:t>
            </a:r>
            <a:r>
              <a:rPr lang="en-US" dirty="0" smtClean="0"/>
              <a:t>Casual Seller</a:t>
            </a:r>
          </a:p>
          <a:p>
            <a:r>
              <a:rPr lang="en-US" dirty="0" smtClean="0"/>
              <a:t>Unconscionable Contract </a:t>
            </a:r>
            <a:r>
              <a:rPr lang="en-US" b="1" dirty="0" smtClean="0"/>
              <a:t>vs.</a:t>
            </a:r>
            <a:r>
              <a:rPr lang="en-US" dirty="0" smtClean="0"/>
              <a:t> Statute of Frauds</a:t>
            </a:r>
          </a:p>
        </p:txBody>
      </p:sp>
    </p:spTree>
    <p:extLst>
      <p:ext uri="{BB962C8B-B14F-4D97-AF65-F5344CB8AC3E}">
        <p14:creationId xmlns:p14="http://schemas.microsoft.com/office/powerpoint/2010/main" val="3812991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TRANSFER OF OWNERSHIP</a:t>
            </a:r>
            <a:endParaRPr lang="en-US" sz="4000" b="1" dirty="0"/>
          </a:p>
        </p:txBody>
      </p:sp>
      <p:sp>
        <p:nvSpPr>
          <p:cNvPr id="4" name="Footer Placeholder 3"/>
          <p:cNvSpPr>
            <a:spLocks noGrp="1"/>
          </p:cNvSpPr>
          <p:nvPr>
            <p:ph type="ftr" sz="quarter" idx="11"/>
          </p:nvPr>
        </p:nvSpPr>
        <p:spPr/>
        <p:txBody>
          <a:bodyPr/>
          <a:lstStyle/>
          <a:p>
            <a:r>
              <a:rPr lang="en-US" smtClean="0"/>
              <a:t>BB30 Business Law 6.01	Summer 2013</a:t>
            </a:r>
            <a:endParaRPr lang="en-US"/>
          </a:p>
        </p:txBody>
      </p:sp>
      <p:sp>
        <p:nvSpPr>
          <p:cNvPr id="3" name="Content Placeholder 2"/>
          <p:cNvSpPr>
            <a:spLocks noGrp="1"/>
          </p:cNvSpPr>
          <p:nvPr>
            <p:ph sz="quarter" idx="1"/>
          </p:nvPr>
        </p:nvSpPr>
        <p:spPr>
          <a:xfrm>
            <a:off x="457200" y="1600200"/>
            <a:ext cx="8305800" cy="4525963"/>
          </a:xfrm>
        </p:spPr>
        <p:txBody>
          <a:bodyPr>
            <a:normAutofit/>
          </a:bodyPr>
          <a:lstStyle/>
          <a:p>
            <a:pPr marL="0" indent="0" algn="ctr">
              <a:buNone/>
            </a:pPr>
            <a:r>
              <a:rPr lang="en-US" dirty="0" smtClean="0"/>
              <a:t>Authorized Person </a:t>
            </a:r>
          </a:p>
          <a:p>
            <a:pPr marL="0" indent="0" algn="ctr">
              <a:buNone/>
            </a:pPr>
            <a:r>
              <a:rPr lang="en-US" b="1" dirty="0" smtClean="0"/>
              <a:t>vs.</a:t>
            </a:r>
            <a:r>
              <a:rPr lang="en-US" dirty="0" smtClean="0"/>
              <a:t> </a:t>
            </a:r>
          </a:p>
          <a:p>
            <a:pPr marL="0" indent="0" algn="ctr">
              <a:buNone/>
            </a:pPr>
            <a:r>
              <a:rPr lang="en-US" dirty="0" smtClean="0"/>
              <a:t>Buyers in a Sale Induced by Fraud </a:t>
            </a:r>
          </a:p>
          <a:p>
            <a:pPr marL="0" indent="0" algn="ctr">
              <a:buNone/>
            </a:pPr>
            <a:r>
              <a:rPr lang="en-US" b="1" dirty="0" smtClean="0"/>
              <a:t>vs.</a:t>
            </a:r>
            <a:r>
              <a:rPr lang="en-US" dirty="0" smtClean="0"/>
              <a:t> </a:t>
            </a:r>
          </a:p>
          <a:p>
            <a:pPr marL="0" indent="0" algn="ctr">
              <a:buNone/>
            </a:pPr>
            <a:r>
              <a:rPr lang="en-US" dirty="0" smtClean="0"/>
              <a:t>Holders of Negotiable Instruments </a:t>
            </a:r>
          </a:p>
          <a:p>
            <a:pPr marL="0" indent="0" algn="ctr">
              <a:buNone/>
            </a:pPr>
            <a:r>
              <a:rPr lang="en-US" b="1" dirty="0" smtClean="0"/>
              <a:t>vs.</a:t>
            </a:r>
          </a:p>
          <a:p>
            <a:pPr marL="0" indent="0" algn="ctr">
              <a:buNone/>
            </a:pPr>
            <a:r>
              <a:rPr lang="en-US" dirty="0" smtClean="0"/>
              <a:t>Merchants with Possession of Sold Goods</a:t>
            </a:r>
            <a:endParaRPr lang="en-US" dirty="0"/>
          </a:p>
        </p:txBody>
      </p:sp>
    </p:spTree>
    <p:extLst>
      <p:ext uri="{BB962C8B-B14F-4D97-AF65-F5344CB8AC3E}">
        <p14:creationId xmlns:p14="http://schemas.microsoft.com/office/powerpoint/2010/main" val="3749737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TRANSFER OF OWNERSHIP</a:t>
            </a:r>
            <a:endParaRPr lang="en-US" sz="4000" b="1" dirty="0"/>
          </a:p>
        </p:txBody>
      </p:sp>
      <p:sp>
        <p:nvSpPr>
          <p:cNvPr id="4" name="Footer Placeholder 3"/>
          <p:cNvSpPr>
            <a:spLocks noGrp="1"/>
          </p:cNvSpPr>
          <p:nvPr>
            <p:ph type="ftr" sz="quarter" idx="11"/>
          </p:nvPr>
        </p:nvSpPr>
        <p:spPr/>
        <p:txBody>
          <a:bodyPr/>
          <a:lstStyle/>
          <a:p>
            <a:r>
              <a:rPr lang="en-US" smtClean="0"/>
              <a:t>BB30 Business Law 6.01	Summer 2013</a:t>
            </a:r>
            <a:endParaRPr lang="en-US"/>
          </a:p>
        </p:txBody>
      </p:sp>
      <p:sp>
        <p:nvSpPr>
          <p:cNvPr id="3" name="Content Placeholder 2"/>
          <p:cNvSpPr>
            <a:spLocks noGrp="1"/>
          </p:cNvSpPr>
          <p:nvPr>
            <p:ph sz="quarter" idx="1"/>
          </p:nvPr>
        </p:nvSpPr>
        <p:spPr>
          <a:xfrm>
            <a:off x="457200" y="1600200"/>
            <a:ext cx="8305800" cy="4525963"/>
          </a:xfrm>
        </p:spPr>
        <p:txBody>
          <a:bodyPr>
            <a:normAutofit/>
          </a:bodyPr>
          <a:lstStyle/>
          <a:p>
            <a:pPr marL="0" indent="0" algn="ctr">
              <a:buNone/>
            </a:pPr>
            <a:r>
              <a:rPr lang="en-US" dirty="0" smtClean="0"/>
              <a:t>Existing Goods </a:t>
            </a:r>
            <a:br>
              <a:rPr lang="en-US" dirty="0" smtClean="0"/>
            </a:br>
            <a:r>
              <a:rPr lang="en-US" b="1" dirty="0" smtClean="0"/>
              <a:t>vs. </a:t>
            </a:r>
          </a:p>
          <a:p>
            <a:pPr marL="0" indent="0" algn="ctr">
              <a:buNone/>
            </a:pPr>
            <a:r>
              <a:rPr lang="en-US" dirty="0" smtClean="0"/>
              <a:t>Identified Goods </a:t>
            </a:r>
          </a:p>
          <a:p>
            <a:pPr marL="0" indent="0" algn="ctr">
              <a:buNone/>
            </a:pPr>
            <a:r>
              <a:rPr lang="en-US" b="1" dirty="0" smtClean="0"/>
              <a:t>vs.</a:t>
            </a:r>
          </a:p>
          <a:p>
            <a:pPr marL="0" indent="0" algn="ctr">
              <a:buNone/>
            </a:pPr>
            <a:r>
              <a:rPr lang="en-US" dirty="0" smtClean="0"/>
              <a:t>Future Goods</a:t>
            </a:r>
            <a:endParaRPr lang="en-US" dirty="0"/>
          </a:p>
        </p:txBody>
      </p:sp>
    </p:spTree>
    <p:extLst>
      <p:ext uri="{BB962C8B-B14F-4D97-AF65-F5344CB8AC3E}">
        <p14:creationId xmlns:p14="http://schemas.microsoft.com/office/powerpoint/2010/main" val="2573399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When does ownership transfer?</a:t>
            </a:r>
            <a:endParaRPr lang="en-US" b="1" dirty="0"/>
          </a:p>
        </p:txBody>
      </p:sp>
      <p:sp>
        <p:nvSpPr>
          <p:cNvPr id="3" name="Footer Placeholder 2"/>
          <p:cNvSpPr>
            <a:spLocks noGrp="1"/>
          </p:cNvSpPr>
          <p:nvPr>
            <p:ph type="ftr" sz="quarter" idx="11"/>
          </p:nvPr>
        </p:nvSpPr>
        <p:spPr/>
        <p:txBody>
          <a:bodyPr/>
          <a:lstStyle/>
          <a:p>
            <a:r>
              <a:rPr lang="en-US" smtClean="0"/>
              <a:t>BB30 Business Law 6.01	Summer 2013</a:t>
            </a:r>
            <a:endParaRPr lang="en-US"/>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532960388"/>
              </p:ext>
            </p:extLst>
          </p:nvPr>
        </p:nvGraphicFramePr>
        <p:xfrm>
          <a:off x="457200" y="1600200"/>
          <a:ext cx="8305800" cy="4028440"/>
        </p:xfrm>
        <a:graphic>
          <a:graphicData uri="http://schemas.openxmlformats.org/drawingml/2006/table">
            <a:tbl>
              <a:tblPr firstRow="1" bandRow="1">
                <a:tableStyleId>{5C22544A-7EE6-4342-B048-85BDC9FD1C3A}</a:tableStyleId>
              </a:tblPr>
              <a:tblGrid>
                <a:gridCol w="2768600"/>
                <a:gridCol w="2768600"/>
                <a:gridCol w="2768600"/>
              </a:tblGrid>
              <a:tr h="370840">
                <a:tc>
                  <a:txBody>
                    <a:bodyPr/>
                    <a:lstStyle/>
                    <a:p>
                      <a:r>
                        <a:rPr lang="en-US" dirty="0" smtClean="0"/>
                        <a:t>Situation</a:t>
                      </a:r>
                      <a:endParaRPr lang="en-US" dirty="0"/>
                    </a:p>
                  </a:txBody>
                  <a:tcPr/>
                </a:tc>
                <a:tc>
                  <a:txBody>
                    <a:bodyPr/>
                    <a:lstStyle/>
                    <a:p>
                      <a:r>
                        <a:rPr lang="en-US" dirty="0" smtClean="0"/>
                        <a:t>Definition</a:t>
                      </a:r>
                      <a:endParaRPr lang="en-US" dirty="0"/>
                    </a:p>
                  </a:txBody>
                  <a:tcPr/>
                </a:tc>
                <a:tc>
                  <a:txBody>
                    <a:bodyPr/>
                    <a:lstStyle/>
                    <a:p>
                      <a:r>
                        <a:rPr lang="en-US" dirty="0" smtClean="0"/>
                        <a:t>Who</a:t>
                      </a:r>
                      <a:r>
                        <a:rPr lang="en-US" baseline="0" dirty="0" smtClean="0"/>
                        <a:t> owns item</a:t>
                      </a:r>
                      <a:r>
                        <a:rPr lang="en-US" dirty="0" smtClean="0"/>
                        <a:t>?</a:t>
                      </a:r>
                      <a:endParaRPr lang="en-US" dirty="0"/>
                    </a:p>
                  </a:txBody>
                  <a:tcPr/>
                </a:tc>
              </a:tr>
              <a:tr h="370840">
                <a:tc>
                  <a:txBody>
                    <a:bodyPr/>
                    <a:lstStyle/>
                    <a:p>
                      <a:r>
                        <a:rPr lang="en-US" dirty="0" smtClean="0"/>
                        <a:t>Tender of delivery</a:t>
                      </a:r>
                      <a:endParaRPr lang="en-US" dirty="0"/>
                    </a:p>
                  </a:txBody>
                  <a:tcPr/>
                </a:tc>
                <a:tc>
                  <a:txBody>
                    <a:bodyPr/>
                    <a:lstStyle/>
                    <a:p>
                      <a:r>
                        <a:rPr lang="en-US" dirty="0" smtClean="0"/>
                        <a:t>Seller notifies</a:t>
                      </a:r>
                      <a:r>
                        <a:rPr lang="en-US" baseline="0" dirty="0" smtClean="0"/>
                        <a:t> buyer of item being available.</a:t>
                      </a:r>
                      <a:endParaRPr lang="en-US" dirty="0"/>
                    </a:p>
                  </a:txBody>
                  <a:tcPr/>
                </a:tc>
                <a:tc>
                  <a:txBody>
                    <a:bodyPr/>
                    <a:lstStyle/>
                    <a:p>
                      <a:r>
                        <a:rPr lang="en-US" dirty="0" smtClean="0"/>
                        <a:t>Buyer once notified.</a:t>
                      </a:r>
                      <a:endParaRPr lang="en-US" dirty="0"/>
                    </a:p>
                  </a:txBody>
                  <a:tcPr/>
                </a:tc>
              </a:tr>
              <a:tr h="370840">
                <a:tc>
                  <a:txBody>
                    <a:bodyPr/>
                    <a:lstStyle/>
                    <a:p>
                      <a:r>
                        <a:rPr lang="en-US" dirty="0" smtClean="0"/>
                        <a:t>Seller ships</a:t>
                      </a:r>
                      <a:r>
                        <a:rPr lang="en-US" baseline="0" dirty="0" smtClean="0"/>
                        <a:t> goods</a:t>
                      </a:r>
                      <a:endParaRPr lang="en-US" dirty="0"/>
                    </a:p>
                  </a:txBody>
                  <a:tcPr/>
                </a:tc>
                <a:tc>
                  <a:txBody>
                    <a:bodyPr/>
                    <a:lstStyle/>
                    <a:p>
                      <a:r>
                        <a:rPr lang="en-US" dirty="0" smtClean="0"/>
                        <a:t>Seller</a:t>
                      </a:r>
                      <a:r>
                        <a:rPr lang="en-US" baseline="0" dirty="0" smtClean="0"/>
                        <a:t> is required to ship item but not deliver to buyer.</a:t>
                      </a:r>
                      <a:endParaRPr lang="en-US" dirty="0"/>
                    </a:p>
                  </a:txBody>
                  <a:tcPr/>
                </a:tc>
                <a:tc>
                  <a:txBody>
                    <a:bodyPr/>
                    <a:lstStyle/>
                    <a:p>
                      <a:r>
                        <a:rPr lang="en-US" dirty="0" smtClean="0"/>
                        <a:t>Buyer once the carrier is in possession</a:t>
                      </a:r>
                      <a:r>
                        <a:rPr lang="en-US" baseline="0" dirty="0" smtClean="0"/>
                        <a:t> of item.</a:t>
                      </a:r>
                      <a:endParaRPr lang="en-US" dirty="0"/>
                    </a:p>
                  </a:txBody>
                  <a:tcPr/>
                </a:tc>
              </a:tr>
              <a:tr h="370840">
                <a:tc>
                  <a:txBody>
                    <a:bodyPr/>
                    <a:lstStyle/>
                    <a:p>
                      <a:r>
                        <a:rPr lang="en-US" dirty="0" smtClean="0"/>
                        <a:t>Seller</a:t>
                      </a:r>
                      <a:r>
                        <a:rPr lang="en-US" baseline="0" dirty="0" smtClean="0"/>
                        <a:t> sends document of title</a:t>
                      </a:r>
                      <a:endParaRPr lang="en-US" dirty="0"/>
                    </a:p>
                  </a:txBody>
                  <a:tcPr/>
                </a:tc>
                <a:tc>
                  <a:txBody>
                    <a:bodyPr/>
                    <a:lstStyle/>
                    <a:p>
                      <a:r>
                        <a:rPr lang="en-US" dirty="0" smtClean="0"/>
                        <a:t>Seller provides the document</a:t>
                      </a:r>
                      <a:r>
                        <a:rPr lang="en-US" baseline="0" dirty="0" smtClean="0"/>
                        <a:t> of title to the buyer and the buyer can receive the goods at anytime.</a:t>
                      </a:r>
                      <a:endParaRPr lang="en-US" dirty="0"/>
                    </a:p>
                  </a:txBody>
                  <a:tcPr/>
                </a:tc>
                <a:tc>
                  <a:txBody>
                    <a:bodyPr/>
                    <a:lstStyle/>
                    <a:p>
                      <a:r>
                        <a:rPr lang="en-US" dirty="0" smtClean="0"/>
                        <a:t>Buyer once document of title is</a:t>
                      </a:r>
                      <a:r>
                        <a:rPr lang="en-US" baseline="0" dirty="0" smtClean="0"/>
                        <a:t> possessed.</a:t>
                      </a:r>
                      <a:endParaRPr lang="en-US" dirty="0"/>
                    </a:p>
                  </a:txBody>
                  <a:tcPr/>
                </a:tc>
              </a:tr>
              <a:tr h="370840">
                <a:tc>
                  <a:txBody>
                    <a:bodyPr/>
                    <a:lstStyle/>
                    <a:p>
                      <a:r>
                        <a:rPr lang="en-US" dirty="0" smtClean="0"/>
                        <a:t>Seller</a:t>
                      </a:r>
                      <a:r>
                        <a:rPr lang="en-US" baseline="0" dirty="0" smtClean="0"/>
                        <a:t> tenders items at place of sale</a:t>
                      </a:r>
                      <a:endParaRPr lang="en-US" dirty="0"/>
                    </a:p>
                  </a:txBody>
                  <a:tcPr/>
                </a:tc>
                <a:tc>
                  <a:txBody>
                    <a:bodyPr/>
                    <a:lstStyle/>
                    <a:p>
                      <a:r>
                        <a:rPr lang="en-US" dirty="0" smtClean="0"/>
                        <a:t>Buyer</a:t>
                      </a:r>
                      <a:r>
                        <a:rPr lang="en-US" baseline="0" dirty="0" smtClean="0"/>
                        <a:t> is offered item at the place of the sale.</a:t>
                      </a:r>
                      <a:endParaRPr lang="en-US" dirty="0"/>
                    </a:p>
                  </a:txBody>
                  <a:tcPr/>
                </a:tc>
                <a:tc>
                  <a:txBody>
                    <a:bodyPr/>
                    <a:lstStyle/>
                    <a:p>
                      <a:r>
                        <a:rPr lang="en-US" dirty="0" smtClean="0"/>
                        <a:t>Buyer</a:t>
                      </a:r>
                      <a:r>
                        <a:rPr lang="en-US" baseline="0" dirty="0" smtClean="0"/>
                        <a:t> once item is tendered.</a:t>
                      </a:r>
                      <a:endParaRPr lang="en-US" dirty="0"/>
                    </a:p>
                  </a:txBody>
                  <a:tcPr/>
                </a:tc>
              </a:tr>
            </a:tbl>
          </a:graphicData>
        </a:graphic>
      </p:graphicFrame>
    </p:spTree>
    <p:extLst>
      <p:ext uri="{BB962C8B-B14F-4D97-AF65-F5344CB8AC3E}">
        <p14:creationId xmlns:p14="http://schemas.microsoft.com/office/powerpoint/2010/main" val="14411006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507</TotalTime>
  <Words>2063</Words>
  <Application>Microsoft Office PowerPoint</Application>
  <PresentationFormat>On-screen Show (4:3)</PresentationFormat>
  <Paragraphs>257</Paragraphs>
  <Slides>25</Slides>
  <Notes>8</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Median</vt:lpstr>
      <vt:lpstr> </vt:lpstr>
      <vt:lpstr>SALES LAW &amp; EXCHANGE OF OWNERSHIP</vt:lpstr>
      <vt:lpstr>SALES LAW &amp; EXCHANGE OF OWNERSHIP</vt:lpstr>
      <vt:lpstr>SALES LAW &amp; EXCHANGE OF OWNERSHIP</vt:lpstr>
      <vt:lpstr>UNIFORM COMMERCIAL CODE</vt:lpstr>
      <vt:lpstr>TRANSFER OF OWNERSHIP</vt:lpstr>
      <vt:lpstr>TRANSFER OF OWNERSHIP</vt:lpstr>
      <vt:lpstr>TRANSFER OF OWNERSHIP</vt:lpstr>
      <vt:lpstr>When does ownership transfer?</vt:lpstr>
      <vt:lpstr>RISK OF LOSS</vt:lpstr>
      <vt:lpstr>RISK OF LOSS</vt:lpstr>
      <vt:lpstr>WARRANTIES</vt:lpstr>
      <vt:lpstr>Express Warranty</vt:lpstr>
      <vt:lpstr>Express Warranty</vt:lpstr>
      <vt:lpstr>Express Warranty</vt:lpstr>
      <vt:lpstr>Implied Warranty</vt:lpstr>
      <vt:lpstr>Implied Warranties</vt:lpstr>
      <vt:lpstr>Implied Warranties</vt:lpstr>
      <vt:lpstr>Implied Warranties</vt:lpstr>
      <vt:lpstr>Warranty of Title</vt:lpstr>
      <vt:lpstr>Warranty of Title</vt:lpstr>
      <vt:lpstr>Full Warranty</vt:lpstr>
      <vt:lpstr>Limited Warranty</vt:lpstr>
      <vt:lpstr>Limited Warranty</vt:lpstr>
      <vt:lpstr>Limited Warranty</vt:lpstr>
    </vt:vector>
  </TitlesOfParts>
  <Company>WCS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 6 UNDERSTAND SALES, CONSUMER, PROPERTY, AND CYBER LAWS</dc:title>
  <dc:creator>WCSuser</dc:creator>
  <cp:lastModifiedBy>kmacdonald</cp:lastModifiedBy>
  <cp:revision>40</cp:revision>
  <dcterms:created xsi:type="dcterms:W3CDTF">2013-02-04T21:16:42Z</dcterms:created>
  <dcterms:modified xsi:type="dcterms:W3CDTF">2014-01-09T18:25:11Z</dcterms:modified>
</cp:coreProperties>
</file>