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73" autoAdjust="0"/>
  </p:normalViewPr>
  <p:slideViewPr>
    <p:cSldViewPr>
      <p:cViewPr>
        <p:scale>
          <a:sx n="100" d="100"/>
          <a:sy n="100" d="100"/>
        </p:scale>
        <p:origin x="-29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24CC90-F9FC-417F-AEFD-EE1D79079DFD}"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3A845-D3B8-462B-86C3-00DC4965EDCB}" type="slidenum">
              <a:rPr lang="en-US" smtClean="0"/>
              <a:t>‹#›</a:t>
            </a:fld>
            <a:endParaRPr lang="en-US"/>
          </a:p>
        </p:txBody>
      </p:sp>
    </p:spTree>
    <p:extLst>
      <p:ext uri="{BB962C8B-B14F-4D97-AF65-F5344CB8AC3E}">
        <p14:creationId xmlns:p14="http://schemas.microsoft.com/office/powerpoint/2010/main" val="2004637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Wills and Estate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Will-</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 document that is signed during your lifetime that provides for the distribution of your property when you die. Each state has it’s own requirements for making a will. North Carolina General Statute 31-1 states-”</a:t>
            </a:r>
            <a:r>
              <a:rPr lang="en-US" sz="1200" b="0" i="0" kern="1200" dirty="0" smtClean="0">
                <a:solidFill>
                  <a:schemeClr val="tx1"/>
                </a:solidFill>
                <a:effectLst/>
                <a:latin typeface="+mn-lt"/>
                <a:ea typeface="+mn-ea"/>
                <a:cs typeface="+mn-cs"/>
              </a:rPr>
              <a:t>Any person of sound mind, and 18 years of age or over, may make a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1. Testator and Testatrix-</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Testate mean to dies with a will. So a testator is a male that dies with a will and a testatrix is a female that dies 		with a will.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bequest or legacy-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 gift of personal property made by a will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devise-</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is a gift of real property made by a will (in most states)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beneficiary-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is someone who receives property by a will</a:t>
            </a: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2. Heir-</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is one who inherits property from a will or from someone without a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3. Requirements of a Will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 Capacity-</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means that the person that is making a will is of sound mind and of legal age in the state which they are making 			the will. In N.C. the age is 18 or older. So it basically has the same meaning as it does in contract law.</a:t>
            </a: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b. Requirements for the State the Will is Written For-</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North Carolina General Statute 31-1 states-”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Any person of sound 		     mind, and 18 years of age or over, may make a will”. Different states have different laws and requirements for wills.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c. Will must be in writing, properly signed and witnessed- </a:t>
            </a:r>
            <a:r>
              <a:rPr kumimoji="0" lang="en-US" sz="1800" b="1"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rPr>
              <a:t>N. C. General Statute 31-3.1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states </a:t>
            </a:r>
            <a:r>
              <a:rPr lang="en-US" sz="1200" b="0" i="0" kern="1200" dirty="0" smtClean="0">
                <a:solidFill>
                  <a:schemeClr val="tx1"/>
                </a:solidFill>
                <a:effectLst/>
                <a:latin typeface="+mn-lt"/>
                <a:ea typeface="+mn-ea"/>
                <a:cs typeface="+mn-cs"/>
              </a:rPr>
              <a:t>An attested written will 			written is a will signed by the testator and attested by at least two competent witnesses as provided by this section.</a:t>
            </a:r>
          </a:p>
          <a:p>
            <a:r>
              <a:rPr lang="en-US" sz="1200" b="0" i="0" kern="1200" dirty="0" smtClean="0">
                <a:solidFill>
                  <a:schemeClr val="tx1"/>
                </a:solidFill>
                <a:effectLst/>
                <a:latin typeface="+mn-lt"/>
                <a:ea typeface="+mn-ea"/>
                <a:cs typeface="+mn-cs"/>
              </a:rPr>
              <a:t>			 The testator must, with intent to sign the will, do so by signing the will himself or by having someone else in the 			testator's presence and at his direction sign the testator's name thereon.</a:t>
            </a:r>
          </a:p>
          <a:p>
            <a:r>
              <a:rPr lang="en-US" sz="1200" b="0" i="0" kern="1200" dirty="0" smtClean="0">
                <a:solidFill>
                  <a:schemeClr val="tx1"/>
                </a:solidFill>
                <a:effectLst/>
                <a:latin typeface="+mn-lt"/>
                <a:ea typeface="+mn-ea"/>
                <a:cs typeface="+mn-cs"/>
              </a:rPr>
              <a:t>			The attesting witnesses must sign the will in the presence of the testator but need not sign in the presence of 			each other. Similar requirements exist in other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endParaRPr lang="en-US" b="1" dirty="0"/>
          </a:p>
        </p:txBody>
      </p:sp>
      <p:sp>
        <p:nvSpPr>
          <p:cNvPr id="4" name="Slide Number Placeholder 3"/>
          <p:cNvSpPr>
            <a:spLocks noGrp="1"/>
          </p:cNvSpPr>
          <p:nvPr>
            <p:ph type="sldNum" sz="quarter" idx="10"/>
          </p:nvPr>
        </p:nvSpPr>
        <p:spPr/>
        <p:txBody>
          <a:bodyPr/>
          <a:lstStyle/>
          <a:p>
            <a:fld id="{B573A845-D3B8-462B-86C3-00DC4965EDCB}" type="slidenum">
              <a:rPr lang="en-US" smtClean="0"/>
              <a:t>2</a:t>
            </a:fld>
            <a:endParaRPr lang="en-US"/>
          </a:p>
        </p:txBody>
      </p:sp>
    </p:spTree>
    <p:extLst>
      <p:ext uri="{BB962C8B-B14F-4D97-AF65-F5344CB8AC3E}">
        <p14:creationId xmlns:p14="http://schemas.microsoft.com/office/powerpoint/2010/main" val="288552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d. Oral or nuncupative wills-</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are legal in some states when certain conditions exist. Those conditions are if the nuncupative will is stated during the maker’s last illness or near death and by active duty military personnel. This act must be witnessed and is usually limited to personal property.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lang="en-US" noProof="0" dirty="0" smtClean="0">
                <a:latin typeface="Arial" pitchFamily="34" charset="0"/>
                <a:cs typeface="Arial" pitchFamily="34" charset="0"/>
              </a:rPr>
              <a:t>e</a:t>
            </a:r>
            <a:r>
              <a:rPr lang="en-US" b="1" noProof="0" dirty="0" smtClean="0">
                <a:latin typeface="Arial" pitchFamily="34" charset="0"/>
                <a:cs typeface="Arial" pitchFamily="34" charset="0"/>
              </a:rPr>
              <a:t>. Revoking or changing a Will-</a:t>
            </a:r>
            <a:r>
              <a:rPr lang="en-US" b="0" noProof="0" dirty="0" smtClean="0">
                <a:latin typeface="Arial" pitchFamily="34" charset="0"/>
                <a:cs typeface="Arial" pitchFamily="34" charset="0"/>
              </a:rPr>
              <a:t>as a will is designed to be in effect at the maker or testator/testatrix’ death, anytime up until that time, the will can be revoked or changed provided the maker has the intent and capacity to make the changes. This is completed by the use of a </a:t>
            </a:r>
            <a:r>
              <a:rPr lang="en-US" b="1" noProof="0" dirty="0" smtClean="0">
                <a:latin typeface="Arial" pitchFamily="34" charset="0"/>
                <a:cs typeface="Arial" pitchFamily="34" charset="0"/>
              </a:rPr>
              <a:t>codicil-</a:t>
            </a:r>
            <a:r>
              <a:rPr lang="en-US" b="0" noProof="0" dirty="0" smtClean="0">
                <a:latin typeface="Arial" pitchFamily="34" charset="0"/>
                <a:cs typeface="Arial" pitchFamily="34" charset="0"/>
              </a:rPr>
              <a:t>which is a formal, written</a:t>
            </a:r>
            <a:r>
              <a:rPr lang="en-US" b="0" baseline="0" noProof="0" dirty="0" smtClean="0">
                <a:latin typeface="Arial" pitchFamily="34" charset="0"/>
                <a:cs typeface="Arial" pitchFamily="34" charset="0"/>
              </a:rPr>
              <a:t> and witnessed document. It is subject to the same requirements as a will.</a:t>
            </a:r>
            <a:endParaRPr lang="en-US" b="0" noProof="0" dirty="0" smtClean="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noProof="0" dirty="0" smtClean="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noProof="0" dirty="0" smtClean="0">
                <a:latin typeface="Arial" pitchFamily="34" charset="0"/>
                <a:cs typeface="Arial" pitchFamily="34" charset="0"/>
              </a:rPr>
              <a:t> f. Family and Spouse Protections-</a:t>
            </a:r>
            <a:r>
              <a:rPr lang="en-US" b="0" noProof="0" dirty="0" smtClean="0">
                <a:latin typeface="Arial" pitchFamily="34" charset="0"/>
                <a:cs typeface="Arial" pitchFamily="34" charset="0"/>
              </a:rPr>
              <a:t>State laws contain a provision for protect surviving family members.</a:t>
            </a:r>
            <a:r>
              <a:rPr lang="en-US" b="0" baseline="0" noProof="0" dirty="0" smtClean="0">
                <a:latin typeface="Arial" pitchFamily="34" charset="0"/>
                <a:cs typeface="Arial" pitchFamily="34" charset="0"/>
              </a:rPr>
              <a:t> Some have a property provision which prevents creditors from taking a person’s whole estate. This usually is a statutory amount (Ex: $25,000) in either personal property or money. If there is no surviving spouse, then the same amount would be equally divided between any surviving children of the deceased.</a:t>
            </a:r>
            <a:endParaRPr lang="en-US" b="1" noProof="0" dirty="0" smtClean="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573A845-D3B8-462B-86C3-00DC4965EDCB}" type="slidenum">
              <a:rPr lang="en-US" smtClean="0"/>
              <a:t>3</a:t>
            </a:fld>
            <a:endParaRPr lang="en-US"/>
          </a:p>
        </p:txBody>
      </p:sp>
    </p:spTree>
    <p:extLst>
      <p:ext uri="{BB962C8B-B14F-4D97-AF65-F5344CB8AC3E}">
        <p14:creationId xmlns:p14="http://schemas.microsoft.com/office/powerpoint/2010/main" val="288475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What Happens Without a Will?</a:t>
            </a: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	Intestate</a:t>
            </a:r>
            <a:r>
              <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-means without a will</a:t>
            </a: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	 </a:t>
            </a:r>
            <a:r>
              <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Estate Distribution-By State Law-</a:t>
            </a:r>
            <a:r>
              <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Why it is important to have a will no matter what your age is. If a person dies without a will they are  	 considered intestate “without a will”. Therefore that person’s property and estate is distributed according to the state that is their home state. 	 Real property is handled according to state law. The distribution of all property is by relationship to the deceased. Ex: a spouse is </a:t>
            </a:r>
            <a:r>
              <a:rPr kumimoji="0" lang="en-US" sz="1800" b="0" i="0" u="none" strike="noStrike" kern="1200" cap="none" spc="0" normalizeH="0" baseline="0" noProof="0" dirty="0" err="1" smtClean="0">
                <a:ln>
                  <a:noFill/>
                </a:ln>
                <a:solidFill>
                  <a:prstClr val="black"/>
                </a:solidFill>
                <a:effectLst/>
                <a:uLnTx/>
                <a:uFillTx/>
                <a:latin typeface="Arial" pitchFamily="34" charset="0"/>
                <a:ea typeface="Calibri"/>
                <a:cs typeface="Arial" pitchFamily="34" charset="0"/>
              </a:rPr>
              <a:t>enttiled</a:t>
            </a:r>
            <a:r>
              <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 to 	 one third or one half of the estate. Any surviving children have the rest of the estate divided between t</a:t>
            </a: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rPr>
              <a:t>Probate and Estate Settlement</a:t>
            </a: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Arial" pitchFamily="34" charset="0"/>
                <a:ea typeface="Calibri"/>
                <a:cs typeface="Arial" pitchFamily="34" charset="0"/>
              </a:rPr>
              <a:t>                         a. Probate Court-</a:t>
            </a:r>
            <a:r>
              <a:rPr lang="en-US" sz="1200" b="0" i="0" kern="1200" dirty="0" smtClean="0">
                <a:solidFill>
                  <a:schemeClr val="tx1"/>
                </a:solidFill>
                <a:effectLst/>
                <a:latin typeface="+mn-lt"/>
                <a:ea typeface="+mn-ea"/>
                <a:cs typeface="+mn-cs"/>
              </a:rPr>
              <a:t>The probate process starts when a family member or personal representative of the decedent files the 		    decedent’s will and other forms and documents with the Clerk of Superior Court in the county of the decedent’s 			    personal residence. </a:t>
            </a:r>
            <a:r>
              <a:rPr lang="en-US" sz="1800" b="0" i="0" dirty="0" smtClean="0">
                <a:solidFill>
                  <a:srgbClr val="111111"/>
                </a:solidFill>
                <a:effectLst/>
                <a:latin typeface="Georgia"/>
              </a:rPr>
              <a:t>If the decedent did not have a will, then he or she is considered to be “intestate” and a 			    separate form is filed requesting permission from the Clerk of Superior Court to administer the decedent’s estate. 			    </a:t>
            </a:r>
            <a:r>
              <a:rPr lang="en-US" sz="1200" b="0" i="0" kern="1200" dirty="0" smtClean="0">
                <a:solidFill>
                  <a:schemeClr val="tx1"/>
                </a:solidFill>
                <a:effectLst/>
                <a:latin typeface="+mn-lt"/>
                <a:ea typeface="+mn-ea"/>
                <a:cs typeface="+mn-cs"/>
              </a:rPr>
              <a:t>The probate process ends when all of the decedent’s debts, taxes and administrative expenses have been paid and 			    all of the decedent’s remaining possessions have been distributed to the decedent’s beneficiaries.  </a:t>
            </a:r>
            <a:endParaRPr kumimoji="0" lang="en-US" sz="1800" b="1" i="0" u="none" strike="noStrike" kern="1200" cap="none" spc="0" normalizeH="0" baseline="0" noProof="0" dirty="0" smtClean="0">
              <a:ln>
                <a:noFill/>
              </a:ln>
              <a:solidFill>
                <a:srgbClr val="FF0000"/>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Arial" pitchFamily="34" charset="0"/>
                <a:ea typeface="Calibri"/>
                <a:cs typeface="Arial" pitchFamily="34" charset="0"/>
              </a:rPr>
              <a:t>                         b. Executor and Executrix-</a:t>
            </a:r>
            <a:r>
              <a:rPr kumimoji="0" lang="en-US" sz="1800" b="0" i="0" u="none" strike="noStrike" kern="1200" cap="none" spc="0" normalizeH="0" baseline="0" noProof="0" dirty="0" smtClean="0">
                <a:ln>
                  <a:noFill/>
                </a:ln>
                <a:solidFill>
                  <a:srgbClr val="FF0000"/>
                </a:solidFill>
                <a:effectLst/>
                <a:uLnTx/>
                <a:uFillTx/>
                <a:latin typeface="Arial" pitchFamily="34" charset="0"/>
                <a:ea typeface="Calibri"/>
                <a:cs typeface="Arial" pitchFamily="34" charset="0"/>
              </a:rPr>
              <a:t>as a testator or person making a will, you are allowed to designate an executor or executrix as the 		     representative to carry out your will when you die. </a:t>
            </a:r>
            <a:endParaRPr kumimoji="0" lang="en-US" sz="1800" b="1" i="0" u="none" strike="noStrike" kern="1200" cap="none" spc="0" normalizeH="0" baseline="0" noProof="0" dirty="0" smtClean="0">
              <a:ln>
                <a:noFill/>
              </a:ln>
              <a:solidFill>
                <a:prstClr val="black"/>
              </a:solidFill>
              <a:effectLst/>
              <a:uLnTx/>
              <a:uFillTx/>
              <a:latin typeface="Arial" pitchFamily="34" charset="0"/>
              <a:ea typeface="Calibri"/>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B573A845-D3B8-462B-86C3-00DC4965EDCB}" type="slidenum">
              <a:rPr lang="en-US" smtClean="0"/>
              <a:t>4</a:t>
            </a:fld>
            <a:endParaRPr lang="en-US"/>
          </a:p>
        </p:txBody>
      </p:sp>
    </p:spTree>
    <p:extLst>
      <p:ext uri="{BB962C8B-B14F-4D97-AF65-F5344CB8AC3E}">
        <p14:creationId xmlns:p14="http://schemas.microsoft.com/office/powerpoint/2010/main" val="3782938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a:t>
            </a:r>
            <a:r>
              <a:rPr lang="en-US" b="1" dirty="0" smtClean="0">
                <a:latin typeface="Arial" pitchFamily="34" charset="0"/>
                <a:cs typeface="Arial" pitchFamily="34" charset="0"/>
              </a:rPr>
              <a:t>Power of Attorney-</a:t>
            </a:r>
            <a:r>
              <a:rPr lang="en-US" b="0" dirty="0" smtClean="0">
                <a:latin typeface="Arial" pitchFamily="34" charset="0"/>
                <a:cs typeface="Arial" pitchFamily="34" charset="0"/>
              </a:rPr>
              <a:t>grants power to a representative of your choosing to legally act and make decisions on your behalf. </a:t>
            </a:r>
          </a:p>
          <a:p>
            <a:r>
              <a:rPr lang="en-US" b="0" dirty="0" smtClean="0">
                <a:latin typeface="Arial" pitchFamily="34" charset="0"/>
                <a:cs typeface="Arial" pitchFamily="34" charset="0"/>
              </a:rPr>
              <a:t>	The</a:t>
            </a:r>
            <a:r>
              <a:rPr lang="en-US" b="0" baseline="0" dirty="0" smtClean="0">
                <a:latin typeface="Arial" pitchFamily="34" charset="0"/>
                <a:cs typeface="Arial" pitchFamily="34" charset="0"/>
              </a:rPr>
              <a:t> person giving the power of attorney is the </a:t>
            </a:r>
            <a:r>
              <a:rPr lang="en-US" b="1" baseline="0" dirty="0" smtClean="0">
                <a:latin typeface="Arial" pitchFamily="34" charset="0"/>
                <a:cs typeface="Arial" pitchFamily="34" charset="0"/>
              </a:rPr>
              <a:t>grantor</a:t>
            </a:r>
          </a:p>
          <a:p>
            <a:r>
              <a:rPr lang="en-US" b="1" baseline="0" dirty="0" smtClean="0">
                <a:latin typeface="Arial" pitchFamily="34" charset="0"/>
                <a:cs typeface="Arial" pitchFamily="34" charset="0"/>
              </a:rPr>
              <a:t>	</a:t>
            </a:r>
            <a:r>
              <a:rPr lang="en-US" b="0" baseline="0" dirty="0" smtClean="0">
                <a:latin typeface="Arial" pitchFamily="34" charset="0"/>
                <a:cs typeface="Arial" pitchFamily="34" charset="0"/>
              </a:rPr>
              <a:t>The person receiving the power of attorney is the </a:t>
            </a:r>
            <a:r>
              <a:rPr lang="en-US" b="1" baseline="0" dirty="0" smtClean="0">
                <a:latin typeface="Arial" pitchFamily="34" charset="0"/>
                <a:cs typeface="Arial" pitchFamily="34" charset="0"/>
              </a:rPr>
              <a:t>attorney-in-fact</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a. Special Power of Attorney-</a:t>
            </a:r>
            <a:r>
              <a:rPr lang="en-US" b="0" dirty="0" smtClean="0">
                <a:latin typeface="Arial" pitchFamily="34" charset="0"/>
                <a:cs typeface="Arial" pitchFamily="34" charset="0"/>
              </a:rPr>
              <a:t>give authority</a:t>
            </a:r>
            <a:r>
              <a:rPr lang="en-US" b="0" baseline="0" dirty="0" smtClean="0">
                <a:latin typeface="Arial" pitchFamily="34" charset="0"/>
                <a:cs typeface="Arial" pitchFamily="34" charset="0"/>
              </a:rPr>
              <a:t> over a specific item such as managing a person’s rental property. A general 		 power of attorney gives authority over all matters.</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b. Medical Directives- </a:t>
            </a:r>
            <a:r>
              <a:rPr lang="en-US" b="0" dirty="0" smtClean="0">
                <a:latin typeface="Arial" pitchFamily="34" charset="0"/>
                <a:cs typeface="Arial" pitchFamily="34" charset="0"/>
              </a:rPr>
              <a:t>as another form of a special power of attorney, a medical directive deals specifically with a person’s 		</a:t>
            </a:r>
            <a:r>
              <a:rPr lang="en-US" b="0" baseline="0" dirty="0" smtClean="0">
                <a:latin typeface="Arial" pitchFamily="34" charset="0"/>
                <a:cs typeface="Arial" pitchFamily="34" charset="0"/>
              </a:rPr>
              <a:t>m</a:t>
            </a:r>
            <a:r>
              <a:rPr lang="en-US" b="0" dirty="0" smtClean="0">
                <a:latin typeface="Arial" pitchFamily="34" charset="0"/>
                <a:cs typeface="Arial" pitchFamily="34" charset="0"/>
              </a:rPr>
              <a:t>edical care so that the person granted the special</a:t>
            </a:r>
            <a:r>
              <a:rPr lang="en-US" b="0" baseline="0" dirty="0" smtClean="0">
                <a:latin typeface="Arial" pitchFamily="34" charset="0"/>
                <a:cs typeface="Arial" pitchFamily="34" charset="0"/>
              </a:rPr>
              <a:t> power of attorney can make decisions about the grantor’s medical care in 		case the grantor becomes incompetent.</a:t>
            </a:r>
          </a:p>
          <a:p>
            <a:endParaRPr lang="en-US" b="0" dirty="0" smtClean="0">
              <a:latin typeface="Arial" pitchFamily="34" charset="0"/>
              <a:cs typeface="Arial" pitchFamily="34" charset="0"/>
            </a:endParaRPr>
          </a:p>
          <a:p>
            <a:r>
              <a:rPr lang="en-US" b="1" dirty="0" smtClean="0">
                <a:latin typeface="Arial" pitchFamily="34" charset="0"/>
                <a:cs typeface="Arial" pitchFamily="34" charset="0"/>
              </a:rPr>
              <a:t>                     c. Living Will-</a:t>
            </a:r>
            <a:r>
              <a:rPr lang="en-US" b="0" dirty="0" smtClean="0">
                <a:latin typeface="Arial" pitchFamily="34" charset="0"/>
                <a:cs typeface="Arial" pitchFamily="34" charset="0"/>
              </a:rPr>
              <a:t>is a special power of attorney that directs whether your life as the grantor should be prolonged by</a:t>
            </a:r>
            <a:r>
              <a:rPr lang="en-US" b="0" baseline="0" dirty="0" smtClean="0">
                <a:latin typeface="Arial" pitchFamily="34" charset="0"/>
                <a:cs typeface="Arial" pitchFamily="34" charset="0"/>
              </a:rPr>
              <a:t> artificial 		means if you have no reasonable chance of recovery. </a:t>
            </a:r>
          </a:p>
          <a:p>
            <a:endParaRPr lang="en-US" b="0" baseline="0" dirty="0" smtClean="0">
              <a:latin typeface="Arial" pitchFamily="34" charset="0"/>
              <a:cs typeface="Arial" pitchFamily="34" charset="0"/>
            </a:endParaRPr>
          </a:p>
          <a:p>
            <a:r>
              <a:rPr lang="en-US" b="1" dirty="0" smtClean="0">
                <a:latin typeface="Arial" pitchFamily="34" charset="0"/>
                <a:cs typeface="Arial" pitchFamily="34" charset="0"/>
              </a:rPr>
              <a:t>Trust-</a:t>
            </a:r>
            <a:r>
              <a:rPr lang="en-US" b="0" dirty="0" smtClean="0">
                <a:latin typeface="Arial" pitchFamily="34" charset="0"/>
                <a:cs typeface="Arial" pitchFamily="34" charset="0"/>
              </a:rPr>
              <a:t>is a legal device by which property</a:t>
            </a:r>
            <a:r>
              <a:rPr lang="en-US" b="0" baseline="0" dirty="0" smtClean="0">
                <a:latin typeface="Arial" pitchFamily="34" charset="0"/>
                <a:cs typeface="Arial" pitchFamily="34" charset="0"/>
              </a:rPr>
              <a:t> is held by one person for the benefit of another. The </a:t>
            </a:r>
            <a:r>
              <a:rPr lang="en-US" b="1" baseline="0" dirty="0" smtClean="0">
                <a:latin typeface="Arial" pitchFamily="34" charset="0"/>
                <a:cs typeface="Arial" pitchFamily="34" charset="0"/>
              </a:rPr>
              <a:t>settler </a:t>
            </a:r>
            <a:r>
              <a:rPr lang="en-US" b="0" baseline="0" dirty="0" smtClean="0">
                <a:latin typeface="Arial" pitchFamily="34" charset="0"/>
                <a:cs typeface="Arial" pitchFamily="34" charset="0"/>
              </a:rPr>
              <a:t>is the person who sets up the trust.												</a:t>
            </a:r>
            <a:r>
              <a:rPr lang="en-US" b="1" dirty="0" smtClean="0">
                <a:latin typeface="Arial" pitchFamily="34" charset="0"/>
                <a:cs typeface="Arial" pitchFamily="34" charset="0"/>
              </a:rPr>
              <a:t>											</a:t>
            </a:r>
          </a:p>
          <a:p>
            <a:r>
              <a:rPr lang="en-US" dirty="0" smtClean="0">
                <a:latin typeface="Arial" pitchFamily="34" charset="0"/>
                <a:cs typeface="Arial" pitchFamily="34" charset="0"/>
              </a:rPr>
              <a:t>                                        </a:t>
            </a:r>
            <a:r>
              <a:rPr lang="en-US" b="1" dirty="0" smtClean="0">
                <a:latin typeface="Arial" pitchFamily="34" charset="0"/>
                <a:cs typeface="Arial" pitchFamily="34" charset="0"/>
              </a:rPr>
              <a:t>a. Private Trust-</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b. Testamentary Trust</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c. Spendthrift Trust</a:t>
            </a:r>
            <a:endParaRPr lang="en-US"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B573A845-D3B8-462B-86C3-00DC4965EDCB}" type="slidenum">
              <a:rPr lang="en-US" smtClean="0"/>
              <a:t>5</a:t>
            </a:fld>
            <a:endParaRPr lang="en-US"/>
          </a:p>
        </p:txBody>
      </p:sp>
    </p:spTree>
    <p:extLst>
      <p:ext uri="{BB962C8B-B14F-4D97-AF65-F5344CB8AC3E}">
        <p14:creationId xmlns:p14="http://schemas.microsoft.com/office/powerpoint/2010/main" val="4242033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D65574E-4333-4AEE-8430-9ED77C73199B}" type="datetime1">
              <a:rPr lang="en-US" smtClean="0"/>
              <a:t>1/9/2014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BB30 Business Law 5.02	Summer 2013</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B24457E-4ED3-4AE8-B002-25B8B27876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88F84F-0B3D-4FCD-8974-68F14CE4680D}"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5.02	Summer 2013</a:t>
            </a:r>
            <a:endParaRPr lang="en-US"/>
          </a:p>
        </p:txBody>
      </p:sp>
      <p:sp>
        <p:nvSpPr>
          <p:cNvPr id="6" name="Slide Number Placeholder 5"/>
          <p:cNvSpPr>
            <a:spLocks noGrp="1"/>
          </p:cNvSpPr>
          <p:nvPr>
            <p:ph type="sldNum" sz="quarter" idx="12"/>
          </p:nvPr>
        </p:nvSpPr>
        <p:spPr/>
        <p:txBody>
          <a:bodyPr/>
          <a:lstStyle/>
          <a:p>
            <a:fld id="{BB24457E-4ED3-4AE8-B002-25B8B27876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61F619-4E41-436D-AE99-C21C0AF71D5C}" type="datetime1">
              <a:rPr lang="en-US" smtClean="0"/>
              <a:t>1/9/2014</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BB30 Business Law 5.02	Summer 2013</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B24457E-4ED3-4AE8-B002-25B8B27876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8FAEAE-589A-4086-BCBF-FF0FB048C28A}"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5.02	Summer 2013</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B24457E-4ED3-4AE8-B002-25B8B278764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4CD2D2B-CF55-48C6-8633-F9920C4A2B28}" type="datetime1">
              <a:rPr lang="en-US" smtClean="0"/>
              <a:t>1/9/2014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B24457E-4ED3-4AE8-B002-25B8B278764D}"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BB30 Business Law 5.02	Summer 2013</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A64E1DF-73AC-4575-9F1F-F6507196FDFA}" type="datetime1">
              <a:rPr lang="en-US" smtClean="0"/>
              <a:t>1/9/2014</a:t>
            </a:fld>
            <a:endParaRPr lang="en-US"/>
          </a:p>
        </p:txBody>
      </p:sp>
      <p:sp>
        <p:nvSpPr>
          <p:cNvPr id="10" name="Slide Number Placeholder 9"/>
          <p:cNvSpPr>
            <a:spLocks noGrp="1"/>
          </p:cNvSpPr>
          <p:nvPr>
            <p:ph type="sldNum" sz="quarter" idx="16"/>
          </p:nvPr>
        </p:nvSpPr>
        <p:spPr/>
        <p:txBody>
          <a:bodyPr rtlCol="0"/>
          <a:lstStyle/>
          <a:p>
            <a:fld id="{BB24457E-4ED3-4AE8-B002-25B8B278764D}"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BB30 Business Law 5.02	Summer 2013</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0A24A7-C946-49C5-8AB7-D164EF4A18CC}" type="datetime1">
              <a:rPr lang="en-US" smtClean="0"/>
              <a:t>1/9/2014</a:t>
            </a:fld>
            <a:endParaRPr lang="en-US"/>
          </a:p>
        </p:txBody>
      </p:sp>
      <p:sp>
        <p:nvSpPr>
          <p:cNvPr id="12" name="Slide Number Placeholder 11"/>
          <p:cNvSpPr>
            <a:spLocks noGrp="1"/>
          </p:cNvSpPr>
          <p:nvPr>
            <p:ph type="sldNum" sz="quarter" idx="16"/>
          </p:nvPr>
        </p:nvSpPr>
        <p:spPr/>
        <p:txBody>
          <a:bodyPr rtlCol="0"/>
          <a:lstStyle/>
          <a:p>
            <a:fld id="{BB24457E-4ED3-4AE8-B002-25B8B278764D}"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BB30 Business Law 5.02	Summer 2013</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42E981-48B6-419C-AE7E-C5F286678DB3}" type="datetime1">
              <a:rPr lang="en-US" smtClean="0"/>
              <a:t>1/9/2014</a:t>
            </a:fld>
            <a:endParaRPr lang="en-US"/>
          </a:p>
        </p:txBody>
      </p:sp>
      <p:sp>
        <p:nvSpPr>
          <p:cNvPr id="4" name="Footer Placeholder 3"/>
          <p:cNvSpPr>
            <a:spLocks noGrp="1"/>
          </p:cNvSpPr>
          <p:nvPr>
            <p:ph type="ftr" sz="quarter" idx="11"/>
          </p:nvPr>
        </p:nvSpPr>
        <p:spPr/>
        <p:txBody>
          <a:bodyPr/>
          <a:lstStyle/>
          <a:p>
            <a:r>
              <a:rPr lang="en-US" smtClean="0"/>
              <a:t>BB30 Business Law 5.02	Summer 2013</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B24457E-4ED3-4AE8-B002-25B8B27876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8EF88-288D-4DD3-83D6-609A14F78FD5}" type="datetime1">
              <a:rPr lang="en-US" smtClean="0"/>
              <a:t>1/9/2014</a:t>
            </a:fld>
            <a:endParaRPr lang="en-US"/>
          </a:p>
        </p:txBody>
      </p:sp>
      <p:sp>
        <p:nvSpPr>
          <p:cNvPr id="3" name="Footer Placeholder 2"/>
          <p:cNvSpPr>
            <a:spLocks noGrp="1"/>
          </p:cNvSpPr>
          <p:nvPr>
            <p:ph type="ftr" sz="quarter" idx="11"/>
          </p:nvPr>
        </p:nvSpPr>
        <p:spPr/>
        <p:txBody>
          <a:bodyPr/>
          <a:lstStyle/>
          <a:p>
            <a:r>
              <a:rPr lang="en-US" smtClean="0"/>
              <a:t>BB30 Business Law 5.02	Summer 2013</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B24457E-4ED3-4AE8-B002-25B8B27876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73966B-EEA7-4952-A390-4D4518B1A1B6}" type="datetime1">
              <a:rPr lang="en-US" smtClean="0"/>
              <a:t>1/9/2014</a:t>
            </a:fld>
            <a:endParaRPr lang="en-US"/>
          </a:p>
        </p:txBody>
      </p:sp>
      <p:sp>
        <p:nvSpPr>
          <p:cNvPr id="6" name="Footer Placeholder 5"/>
          <p:cNvSpPr>
            <a:spLocks noGrp="1"/>
          </p:cNvSpPr>
          <p:nvPr>
            <p:ph type="ftr" sz="quarter" idx="11"/>
          </p:nvPr>
        </p:nvSpPr>
        <p:spPr/>
        <p:txBody>
          <a:bodyPr/>
          <a:lstStyle/>
          <a:p>
            <a:r>
              <a:rPr lang="en-US" smtClean="0"/>
              <a:t>BB30 Business Law 5.02	Summer 2013</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B24457E-4ED3-4AE8-B002-25B8B278764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EFB97BB-5707-4555-81F0-9667AD027B6C}" type="datetime1">
              <a:rPr lang="en-US" smtClean="0"/>
              <a:t>1/9/2014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B24457E-4ED3-4AE8-B002-25B8B278764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BB30 Business Law 5.02	Summer 2013</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2E68F5D-E11C-4535-B33C-4942232A8A7C}" type="datetime1">
              <a:rPr lang="en-US" smtClean="0"/>
              <a:t>1/9/2014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BB30 Business Law 5.02	Summer 2013</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B24457E-4ED3-4AE8-B002-25B8B27876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latin typeface="Arial" pitchFamily="34" charset="0"/>
                <a:cs typeface="Arial" pitchFamily="34" charset="0"/>
              </a:rPr>
              <a:t>Business Law</a:t>
            </a:r>
            <a:endParaRPr lang="en-US" sz="3200"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en-US" sz="2000" dirty="0" smtClean="0">
                <a:latin typeface="Arial" pitchFamily="34" charset="0"/>
                <a:cs typeface="Arial" pitchFamily="34" charset="0"/>
              </a:rPr>
              <a:t>Objective 5.02: Understand </a:t>
            </a:r>
            <a:r>
              <a:rPr lang="en-US" sz="2000" dirty="0">
                <a:latin typeface="Arial" pitchFamily="34" charset="0"/>
                <a:cs typeface="Arial" pitchFamily="34" charset="0"/>
              </a:rPr>
              <a:t>Retirement Planning, Death Benefits, Disability and Wills and Estate Planning</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5.02	Summer 2013</a:t>
            </a:r>
            <a:endParaRPr lang="en-US"/>
          </a:p>
        </p:txBody>
      </p:sp>
    </p:spTree>
    <p:extLst>
      <p:ext uri="{BB962C8B-B14F-4D97-AF65-F5344CB8AC3E}">
        <p14:creationId xmlns:p14="http://schemas.microsoft.com/office/powerpoint/2010/main" val="90323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latin typeface="Arial"/>
                <a:ea typeface="Calibri"/>
              </a:rPr>
              <a:t>Wills and Estate Planning</a:t>
            </a:r>
            <a:endParaRPr lang="en-US" dirty="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BB30 Business Law 5.02	Summer 2013</a:t>
            </a:r>
            <a:endParaRPr lang="en-US"/>
          </a:p>
        </p:txBody>
      </p:sp>
      <p:sp>
        <p:nvSpPr>
          <p:cNvPr id="6" name="TextBox 5"/>
          <p:cNvSpPr txBox="1"/>
          <p:nvPr/>
        </p:nvSpPr>
        <p:spPr>
          <a:xfrm>
            <a:off x="685800" y="1507153"/>
            <a:ext cx="8077200" cy="4893647"/>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latin typeface="Arial" pitchFamily="34" charset="0"/>
                <a:cs typeface="Arial" pitchFamily="34" charset="0"/>
              </a:rPr>
              <a:t>Will</a:t>
            </a:r>
            <a:r>
              <a:rPr lang="en-US" sz="2400" dirty="0" smtClean="0">
                <a:latin typeface="Arial" pitchFamily="34" charset="0"/>
                <a:cs typeface="Arial" pitchFamily="34" charset="0"/>
              </a:rPr>
              <a:t>-What </a:t>
            </a:r>
            <a:r>
              <a:rPr lang="en-US" sz="2400" dirty="0" smtClean="0">
                <a:latin typeface="Arial" pitchFamily="34" charset="0"/>
                <a:cs typeface="Arial" pitchFamily="34" charset="0"/>
              </a:rPr>
              <a:t>is a will and what does it do?</a:t>
            </a:r>
          </a:p>
          <a:p>
            <a:pPr marL="285750" indent="-285750">
              <a:buFont typeface="Arial" panose="020B0604020202020204" pitchFamily="34" charset="0"/>
              <a:buChar char="•"/>
            </a:pPr>
            <a:r>
              <a:rPr lang="en-US" sz="2400" b="1" dirty="0" smtClean="0">
                <a:latin typeface="Arial" pitchFamily="34" charset="0"/>
                <a:cs typeface="Arial" pitchFamily="34" charset="0"/>
              </a:rPr>
              <a:t>Testator </a:t>
            </a:r>
            <a:r>
              <a:rPr lang="en-US" sz="2400" b="1" dirty="0" smtClean="0">
                <a:latin typeface="Arial" pitchFamily="34" charset="0"/>
                <a:cs typeface="Arial" pitchFamily="34" charset="0"/>
              </a:rPr>
              <a:t>and Testatrix-</a:t>
            </a:r>
            <a:r>
              <a:rPr lang="en-US" sz="2400" dirty="0" smtClean="0">
                <a:latin typeface="Arial" pitchFamily="34" charset="0"/>
                <a:cs typeface="Arial" pitchFamily="34" charset="0"/>
              </a:rPr>
              <a:t>What do these terms mean? </a:t>
            </a:r>
            <a:endParaRPr lang="en-US" sz="2400" b="1" dirty="0" smtClean="0">
              <a:latin typeface="Arial" pitchFamily="34" charset="0"/>
              <a:cs typeface="Arial" pitchFamily="34" charset="0"/>
            </a:endParaRPr>
          </a:p>
          <a:p>
            <a:pPr marL="285750" indent="-285750">
              <a:buFont typeface="Arial" panose="020B0604020202020204" pitchFamily="34" charset="0"/>
              <a:buChar char="•"/>
            </a:pPr>
            <a:r>
              <a:rPr lang="en-US" sz="2400" b="1" dirty="0" smtClean="0">
                <a:latin typeface="Arial" pitchFamily="34" charset="0"/>
                <a:cs typeface="Arial" pitchFamily="34" charset="0"/>
              </a:rPr>
              <a:t>Heirs-</a:t>
            </a:r>
            <a:r>
              <a:rPr lang="en-US" sz="2400" dirty="0" smtClean="0">
                <a:latin typeface="Arial" pitchFamily="34" charset="0"/>
                <a:cs typeface="Arial" pitchFamily="34" charset="0"/>
              </a:rPr>
              <a:t>Are </a:t>
            </a:r>
            <a:r>
              <a:rPr lang="en-US" sz="2400" dirty="0" smtClean="0">
                <a:latin typeface="Arial" pitchFamily="34" charset="0"/>
                <a:cs typeface="Arial" pitchFamily="34" charset="0"/>
              </a:rPr>
              <a:t>you an heir? Could you be-or not?</a:t>
            </a:r>
            <a:endParaRPr lang="en-US" sz="2400" b="1" dirty="0" smtClean="0">
              <a:latin typeface="Arial" pitchFamily="34" charset="0"/>
              <a:cs typeface="Arial" pitchFamily="34" charset="0"/>
            </a:endParaRPr>
          </a:p>
          <a:p>
            <a:pPr marL="285750" indent="-285750">
              <a:buFont typeface="Arial" panose="020B0604020202020204" pitchFamily="34" charset="0"/>
              <a:buChar char="•"/>
            </a:pPr>
            <a:r>
              <a:rPr lang="en-US" sz="2400" b="1" dirty="0" smtClean="0">
                <a:latin typeface="Arial" pitchFamily="34" charset="0"/>
                <a:cs typeface="Arial" pitchFamily="34" charset="0"/>
              </a:rPr>
              <a:t>Requirements </a:t>
            </a:r>
            <a:r>
              <a:rPr lang="en-US" sz="2400" b="1" dirty="0" smtClean="0">
                <a:latin typeface="Arial" pitchFamily="34" charset="0"/>
                <a:cs typeface="Arial" pitchFamily="34" charset="0"/>
              </a:rPr>
              <a:t>of a </a:t>
            </a:r>
            <a:r>
              <a:rPr lang="en-US" sz="2400" b="1" dirty="0" smtClean="0">
                <a:latin typeface="Arial" pitchFamily="34" charset="0"/>
                <a:cs typeface="Arial" pitchFamily="34" charset="0"/>
              </a:rPr>
              <a:t>Will:</a:t>
            </a:r>
            <a:endParaRPr lang="en-US" sz="2400" b="1" dirty="0" smtClean="0">
              <a:latin typeface="Arial" pitchFamily="34" charset="0"/>
              <a:cs typeface="Arial" pitchFamily="34" charset="0"/>
            </a:endParaRPr>
          </a:p>
          <a:p>
            <a:pPr marL="1200150" lvl="2" indent="-285750">
              <a:buFont typeface="Arial" panose="020B0604020202020204" pitchFamily="34" charset="0"/>
              <a:buChar char="•"/>
            </a:pPr>
            <a:r>
              <a:rPr lang="en-US" sz="2400" b="1" dirty="0" smtClean="0">
                <a:latin typeface="Arial" pitchFamily="34" charset="0"/>
                <a:cs typeface="Arial" pitchFamily="34" charset="0"/>
              </a:rPr>
              <a:t>Capacity</a:t>
            </a:r>
          </a:p>
          <a:p>
            <a:pPr marL="1657350" lvl="3" indent="-285750">
              <a:buFont typeface="Arial" panose="020B0604020202020204" pitchFamily="34" charset="0"/>
              <a:buChar char="•"/>
            </a:pPr>
            <a:r>
              <a:rPr lang="en-US" sz="2400" dirty="0" smtClean="0">
                <a:latin typeface="Arial" pitchFamily="34" charset="0"/>
                <a:cs typeface="Arial" pitchFamily="34" charset="0"/>
              </a:rPr>
              <a:t>Does </a:t>
            </a:r>
            <a:r>
              <a:rPr lang="en-US" sz="2400" dirty="0" smtClean="0">
                <a:latin typeface="Arial" pitchFamily="34" charset="0"/>
                <a:cs typeface="Arial" pitchFamily="34" charset="0"/>
              </a:rPr>
              <a:t>this term mean the same as it does in </a:t>
            </a:r>
            <a:r>
              <a:rPr lang="en-US" sz="2400" dirty="0" smtClean="0">
                <a:latin typeface="Arial" pitchFamily="34" charset="0"/>
                <a:cs typeface="Arial" pitchFamily="34" charset="0"/>
              </a:rPr>
              <a:t>contract law</a:t>
            </a:r>
            <a:r>
              <a:rPr lang="en-US" sz="2400" dirty="0" smtClean="0">
                <a:latin typeface="Arial" pitchFamily="34" charset="0"/>
                <a:cs typeface="Arial" pitchFamily="34" charset="0"/>
              </a:rPr>
              <a:t>?</a:t>
            </a:r>
          </a:p>
          <a:p>
            <a:pPr marL="1200150" lvl="2" indent="-285750">
              <a:buFont typeface="Arial" panose="020B0604020202020204" pitchFamily="34" charset="0"/>
              <a:buChar char="•"/>
            </a:pPr>
            <a:r>
              <a:rPr lang="en-US" sz="2400" b="1" dirty="0" smtClean="0">
                <a:latin typeface="Arial" pitchFamily="34" charset="0"/>
                <a:cs typeface="Arial" pitchFamily="34" charset="0"/>
              </a:rPr>
              <a:t>Requirements </a:t>
            </a:r>
            <a:r>
              <a:rPr lang="en-US" sz="2400" b="1" dirty="0" smtClean="0">
                <a:latin typeface="Arial" pitchFamily="34" charset="0"/>
                <a:cs typeface="Arial" pitchFamily="34" charset="0"/>
              </a:rPr>
              <a:t>for the State the Will is Written </a:t>
            </a:r>
            <a:r>
              <a:rPr lang="en-US" sz="2400" b="1" dirty="0" smtClean="0">
                <a:latin typeface="Arial" pitchFamily="34" charset="0"/>
                <a:cs typeface="Arial" pitchFamily="34" charset="0"/>
              </a:rPr>
              <a:t>For</a:t>
            </a:r>
          </a:p>
          <a:p>
            <a:pPr marL="1657350" lvl="3" indent="-285750">
              <a:buFont typeface="Arial" panose="020B0604020202020204" pitchFamily="34" charset="0"/>
              <a:buChar char="•"/>
            </a:pPr>
            <a:r>
              <a:rPr lang="en-US" sz="2400" dirty="0" smtClean="0">
                <a:latin typeface="Arial" pitchFamily="34" charset="0"/>
                <a:cs typeface="Arial" pitchFamily="34" charset="0"/>
              </a:rPr>
              <a:t>What are the </a:t>
            </a:r>
            <a:r>
              <a:rPr lang="en-US" sz="2400" dirty="0" smtClean="0">
                <a:latin typeface="Arial" pitchFamily="34" charset="0"/>
                <a:cs typeface="Arial" pitchFamily="34" charset="0"/>
              </a:rPr>
              <a:t>requirements for a will in N. C</a:t>
            </a:r>
            <a:r>
              <a:rPr lang="en-US" sz="2400" dirty="0" smtClean="0">
                <a:latin typeface="Arial" pitchFamily="34" charset="0"/>
                <a:cs typeface="Arial" pitchFamily="34" charset="0"/>
              </a:rPr>
              <a:t>.?</a:t>
            </a:r>
          </a:p>
          <a:p>
            <a:pPr marL="1200150" lvl="2" indent="-285750">
              <a:buFont typeface="Arial" panose="020B0604020202020204" pitchFamily="34" charset="0"/>
              <a:buChar char="•"/>
            </a:pPr>
            <a:r>
              <a:rPr lang="en-US" sz="2400" b="1" dirty="0" smtClean="0">
                <a:latin typeface="Arial" pitchFamily="34" charset="0"/>
                <a:cs typeface="Arial" pitchFamily="34" charset="0"/>
              </a:rPr>
              <a:t>Will </a:t>
            </a:r>
            <a:r>
              <a:rPr lang="en-US" sz="2400" b="1" dirty="0" smtClean="0">
                <a:latin typeface="Arial" pitchFamily="34" charset="0"/>
                <a:cs typeface="Arial" pitchFamily="34" charset="0"/>
              </a:rPr>
              <a:t>must be in writing, properly signed and </a:t>
            </a:r>
            <a:r>
              <a:rPr lang="en-US" sz="2400" b="1" dirty="0" smtClean="0">
                <a:latin typeface="Arial" pitchFamily="34" charset="0"/>
                <a:cs typeface="Arial" pitchFamily="34" charset="0"/>
              </a:rPr>
              <a:t>witnessed  </a:t>
            </a:r>
          </a:p>
          <a:p>
            <a:pPr marL="1657350" lvl="3" indent="-285750">
              <a:buFont typeface="Arial" panose="020B0604020202020204" pitchFamily="34" charset="0"/>
              <a:buChar char="•"/>
            </a:pPr>
            <a:r>
              <a:rPr lang="en-US" sz="2400" dirty="0" smtClean="0">
                <a:latin typeface="Arial" pitchFamily="34" charset="0"/>
                <a:cs typeface="Arial" pitchFamily="34" charset="0"/>
              </a:rPr>
              <a:t>What </a:t>
            </a:r>
            <a:r>
              <a:rPr lang="en-US" sz="2400" dirty="0" smtClean="0">
                <a:latin typeface="Arial" pitchFamily="34" charset="0"/>
                <a:cs typeface="Arial" pitchFamily="34" charset="0"/>
              </a:rPr>
              <a:t>does N. C. law state</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9553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BB30 Business Law 5.02	Summer 2013</a:t>
            </a:r>
            <a:endParaRPr lang="en-US"/>
          </a:p>
        </p:txBody>
      </p:sp>
      <p:sp>
        <p:nvSpPr>
          <p:cNvPr id="3" name="TextBox 2"/>
          <p:cNvSpPr txBox="1"/>
          <p:nvPr/>
        </p:nvSpPr>
        <p:spPr>
          <a:xfrm>
            <a:off x="533400" y="1600200"/>
            <a:ext cx="8153400" cy="3108543"/>
          </a:xfrm>
          <a:prstGeom prst="rect">
            <a:avLst/>
          </a:prstGeom>
          <a:noFill/>
        </p:spPr>
        <p:txBody>
          <a:bodyPr wrap="square" rtlCol="0">
            <a:spAutoFit/>
          </a:bodyPr>
          <a:lstStyle/>
          <a:p>
            <a:pPr marL="342900" indent="-342900">
              <a:buFont typeface="+mj-lt"/>
              <a:buAutoNum type="arabicPeriod"/>
            </a:pPr>
            <a:r>
              <a:rPr lang="en-US" sz="2800" b="1" dirty="0" smtClean="0">
                <a:solidFill>
                  <a:prstClr val="black"/>
                </a:solidFill>
                <a:latin typeface="Arial" pitchFamily="34" charset="0"/>
                <a:cs typeface="Arial" pitchFamily="34" charset="0"/>
              </a:rPr>
              <a:t>Oral </a:t>
            </a:r>
            <a:r>
              <a:rPr lang="en-US" sz="2800" b="1" dirty="0">
                <a:solidFill>
                  <a:prstClr val="black"/>
                </a:solidFill>
                <a:latin typeface="Arial" pitchFamily="34" charset="0"/>
                <a:cs typeface="Arial" pitchFamily="34" charset="0"/>
              </a:rPr>
              <a:t>or nuncupative </a:t>
            </a:r>
            <a:r>
              <a:rPr lang="en-US" sz="2800" b="1" dirty="0" smtClean="0">
                <a:solidFill>
                  <a:prstClr val="black"/>
                </a:solidFill>
                <a:latin typeface="Arial" pitchFamily="34" charset="0"/>
                <a:cs typeface="Arial" pitchFamily="34" charset="0"/>
              </a:rPr>
              <a:t>wills</a:t>
            </a:r>
          </a:p>
          <a:p>
            <a:pPr lvl="1"/>
            <a:r>
              <a:rPr lang="en-US" sz="2800" dirty="0" smtClean="0">
                <a:solidFill>
                  <a:prstClr val="black"/>
                </a:solidFill>
                <a:latin typeface="Arial" pitchFamily="34" charset="0"/>
                <a:cs typeface="Arial" pitchFamily="34" charset="0"/>
              </a:rPr>
              <a:t>When </a:t>
            </a:r>
            <a:r>
              <a:rPr lang="en-US" sz="2800" dirty="0" smtClean="0">
                <a:solidFill>
                  <a:prstClr val="black"/>
                </a:solidFill>
                <a:latin typeface="Arial" pitchFamily="34" charset="0"/>
                <a:cs typeface="Arial" pitchFamily="34" charset="0"/>
              </a:rPr>
              <a:t>are nuncupative wills legal? </a:t>
            </a:r>
            <a:endParaRPr lang="en-US" sz="2800" b="1" dirty="0" smtClean="0">
              <a:solidFill>
                <a:prstClr val="black"/>
              </a:solidFill>
              <a:latin typeface="Arial" pitchFamily="34" charset="0"/>
              <a:cs typeface="Arial" pitchFamily="34" charset="0"/>
            </a:endParaRPr>
          </a:p>
          <a:p>
            <a:pPr marL="342900" indent="-342900">
              <a:buFont typeface="+mj-lt"/>
              <a:buAutoNum type="arabicPeriod"/>
            </a:pPr>
            <a:r>
              <a:rPr lang="en-US" sz="2800" b="1" dirty="0" smtClean="0">
                <a:solidFill>
                  <a:prstClr val="black"/>
                </a:solidFill>
                <a:latin typeface="Arial" pitchFamily="34" charset="0"/>
                <a:cs typeface="Arial" pitchFamily="34" charset="0"/>
              </a:rPr>
              <a:t>Revoking </a:t>
            </a:r>
            <a:r>
              <a:rPr lang="en-US" sz="2800" b="1" dirty="0">
                <a:solidFill>
                  <a:prstClr val="black"/>
                </a:solidFill>
                <a:latin typeface="Arial" pitchFamily="34" charset="0"/>
                <a:cs typeface="Arial" pitchFamily="34" charset="0"/>
              </a:rPr>
              <a:t>or changing a </a:t>
            </a:r>
            <a:r>
              <a:rPr lang="en-US" sz="2800" b="1" dirty="0" smtClean="0">
                <a:solidFill>
                  <a:prstClr val="black"/>
                </a:solidFill>
                <a:latin typeface="Arial" pitchFamily="34" charset="0"/>
                <a:cs typeface="Arial" pitchFamily="34" charset="0"/>
              </a:rPr>
              <a:t>will</a:t>
            </a:r>
          </a:p>
          <a:p>
            <a:r>
              <a:rPr lang="en-US" sz="2800" b="1" dirty="0" smtClean="0">
                <a:solidFill>
                  <a:prstClr val="black"/>
                </a:solidFill>
                <a:latin typeface="Arial" pitchFamily="34" charset="0"/>
                <a:cs typeface="Arial" pitchFamily="34" charset="0"/>
              </a:rPr>
              <a:t>   </a:t>
            </a:r>
            <a:r>
              <a:rPr lang="en-US" sz="2800" dirty="0" smtClean="0">
                <a:solidFill>
                  <a:prstClr val="black"/>
                </a:solidFill>
                <a:latin typeface="Arial" pitchFamily="34" charset="0"/>
                <a:cs typeface="Arial" pitchFamily="34" charset="0"/>
              </a:rPr>
              <a:t>Once </a:t>
            </a:r>
            <a:r>
              <a:rPr lang="en-US" sz="2800" dirty="0" smtClean="0">
                <a:solidFill>
                  <a:prstClr val="black"/>
                </a:solidFill>
                <a:latin typeface="Arial" pitchFamily="34" charset="0"/>
                <a:cs typeface="Arial" pitchFamily="34" charset="0"/>
              </a:rPr>
              <a:t>made, can a will be revoked or </a:t>
            </a:r>
            <a:r>
              <a:rPr lang="en-US" sz="2800" dirty="0" smtClean="0">
                <a:solidFill>
                  <a:prstClr val="black"/>
                </a:solidFill>
                <a:latin typeface="Arial" pitchFamily="34" charset="0"/>
                <a:cs typeface="Arial" pitchFamily="34" charset="0"/>
              </a:rPr>
              <a:t>changed?</a:t>
            </a:r>
            <a:endParaRPr lang="en-US" sz="2800" b="1" dirty="0" smtClean="0">
              <a:solidFill>
                <a:prstClr val="black"/>
              </a:solidFill>
              <a:latin typeface="Arial" pitchFamily="34" charset="0"/>
              <a:cs typeface="Arial" pitchFamily="34" charset="0"/>
            </a:endParaRPr>
          </a:p>
          <a:p>
            <a:r>
              <a:rPr lang="en-US" sz="2800" b="1" dirty="0" smtClean="0">
                <a:solidFill>
                  <a:prstClr val="black"/>
                </a:solidFill>
                <a:latin typeface="Arial" pitchFamily="34" charset="0"/>
                <a:cs typeface="Arial" pitchFamily="34" charset="0"/>
              </a:rPr>
              <a:t>3. </a:t>
            </a:r>
            <a:r>
              <a:rPr lang="en-US" sz="2800" b="1" dirty="0" smtClean="0">
                <a:solidFill>
                  <a:prstClr val="black"/>
                </a:solidFill>
                <a:latin typeface="Arial" pitchFamily="34" charset="0"/>
                <a:cs typeface="Arial" pitchFamily="34" charset="0"/>
              </a:rPr>
              <a:t>Family </a:t>
            </a:r>
            <a:r>
              <a:rPr lang="en-US" sz="2800" b="1" dirty="0">
                <a:solidFill>
                  <a:prstClr val="black"/>
                </a:solidFill>
                <a:latin typeface="Arial" pitchFamily="34" charset="0"/>
                <a:cs typeface="Arial" pitchFamily="34" charset="0"/>
              </a:rPr>
              <a:t>and Spouse </a:t>
            </a:r>
            <a:r>
              <a:rPr lang="en-US" sz="2800" b="1" dirty="0" smtClean="0">
                <a:solidFill>
                  <a:prstClr val="black"/>
                </a:solidFill>
                <a:latin typeface="Arial" pitchFamily="34" charset="0"/>
                <a:cs typeface="Arial" pitchFamily="34" charset="0"/>
              </a:rPr>
              <a:t>Protections</a:t>
            </a:r>
          </a:p>
          <a:p>
            <a:r>
              <a:rPr lang="en-US" sz="2800" b="1" dirty="0" smtClean="0">
                <a:solidFill>
                  <a:prstClr val="black"/>
                </a:solidFill>
                <a:latin typeface="Arial" pitchFamily="34" charset="0"/>
                <a:cs typeface="Arial" pitchFamily="34" charset="0"/>
              </a:rPr>
              <a:t>  </a:t>
            </a:r>
            <a:r>
              <a:rPr lang="en-US" sz="2800" dirty="0" smtClean="0">
                <a:solidFill>
                  <a:prstClr val="black"/>
                </a:solidFill>
                <a:latin typeface="Arial" pitchFamily="34" charset="0"/>
                <a:cs typeface="Arial" pitchFamily="34" charset="0"/>
              </a:rPr>
              <a:t>Can </a:t>
            </a:r>
            <a:r>
              <a:rPr lang="en-US" sz="2800" dirty="0" smtClean="0">
                <a:solidFill>
                  <a:prstClr val="black"/>
                </a:solidFill>
                <a:latin typeface="Arial" pitchFamily="34" charset="0"/>
                <a:cs typeface="Arial" pitchFamily="34" charset="0"/>
              </a:rPr>
              <a:t>a family or spouse be protected when their spouse dies whether there is a will or not?</a:t>
            </a:r>
            <a:endParaRPr lang="en-US" sz="2800" b="1" dirty="0">
              <a:solidFill>
                <a:prstClr val="black"/>
              </a:solidFill>
              <a:latin typeface="Arial" pitchFamily="34" charset="0"/>
              <a:cs typeface="Arial" pitchFamily="34" charset="0"/>
            </a:endParaRPr>
          </a:p>
        </p:txBody>
      </p:sp>
      <p:sp>
        <p:nvSpPr>
          <p:cNvPr id="5" name="Title 1"/>
          <p:cNvSpPr txBox="1">
            <a:spLocks/>
          </p:cNvSpPr>
          <p:nvPr/>
        </p:nvSpPr>
        <p:spPr>
          <a:xfrm>
            <a:off x="612648" y="228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b="1" smtClean="0">
                <a:latin typeface="Arial"/>
                <a:ea typeface="Calibri"/>
              </a:rPr>
              <a:t>Wills and Estate Planning</a:t>
            </a:r>
            <a:endParaRPr lang="en-US" dirty="0">
              <a:latin typeface="Arial" pitchFamily="34" charset="0"/>
              <a:cs typeface="Arial" pitchFamily="34" charset="0"/>
            </a:endParaRPr>
          </a:p>
        </p:txBody>
      </p:sp>
    </p:spTree>
    <p:extLst>
      <p:ext uri="{BB962C8B-B14F-4D97-AF65-F5344CB8AC3E}">
        <p14:creationId xmlns:p14="http://schemas.microsoft.com/office/powerpoint/2010/main" val="392184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BB30 Business Law 5.02	Summer 2013</a:t>
            </a:r>
            <a:endParaRPr lang="en-US"/>
          </a:p>
        </p:txBody>
      </p:sp>
      <p:sp>
        <p:nvSpPr>
          <p:cNvPr id="4" name="Rectangle 3"/>
          <p:cNvSpPr/>
          <p:nvPr/>
        </p:nvSpPr>
        <p:spPr>
          <a:xfrm>
            <a:off x="447675" y="1600200"/>
            <a:ext cx="8229600" cy="3416320"/>
          </a:xfrm>
          <a:prstGeom prst="rect">
            <a:avLst/>
          </a:prstGeom>
        </p:spPr>
        <p:txBody>
          <a:bodyPr wrap="square">
            <a:spAutoFit/>
          </a:bodyPr>
          <a:lstStyle/>
          <a:p>
            <a:pPr marL="285750" indent="-285750">
              <a:buFont typeface="Arial" panose="020B0604020202020204" pitchFamily="34" charset="0"/>
              <a:buChar char="•"/>
            </a:pPr>
            <a:r>
              <a:rPr lang="en-US" sz="2400" b="1" dirty="0" smtClean="0">
                <a:effectLst/>
                <a:latin typeface="Arial" pitchFamily="34" charset="0"/>
                <a:ea typeface="Calibri"/>
                <a:cs typeface="Arial" pitchFamily="34" charset="0"/>
              </a:rPr>
              <a:t>Intestate</a:t>
            </a:r>
            <a:r>
              <a:rPr lang="en-US" sz="2400" dirty="0" smtClean="0">
                <a:effectLst/>
                <a:latin typeface="Arial" pitchFamily="34" charset="0"/>
                <a:ea typeface="Calibri"/>
                <a:cs typeface="Arial" pitchFamily="34" charset="0"/>
              </a:rPr>
              <a:t>-means </a:t>
            </a:r>
            <a:r>
              <a:rPr lang="en-US" sz="2400" dirty="0" smtClean="0">
                <a:effectLst/>
                <a:latin typeface="Arial" pitchFamily="34" charset="0"/>
                <a:ea typeface="Calibri"/>
                <a:cs typeface="Arial" pitchFamily="34" charset="0"/>
              </a:rPr>
              <a:t>without a will</a:t>
            </a:r>
            <a:endParaRPr lang="en-US" sz="2400" dirty="0">
              <a:latin typeface="Arial" pitchFamily="34" charset="0"/>
              <a:ea typeface="Calibri"/>
              <a:cs typeface="Arial" pitchFamily="34" charset="0"/>
            </a:endParaRPr>
          </a:p>
          <a:p>
            <a:pPr marL="285750" indent="-285750">
              <a:buFont typeface="Arial" panose="020B0604020202020204" pitchFamily="34" charset="0"/>
              <a:buChar char="•"/>
            </a:pPr>
            <a:r>
              <a:rPr lang="en-US" sz="2400" b="1" dirty="0" smtClean="0">
                <a:effectLst/>
                <a:latin typeface="Arial" pitchFamily="34" charset="0"/>
                <a:ea typeface="Calibri"/>
                <a:cs typeface="Arial" pitchFamily="34" charset="0"/>
              </a:rPr>
              <a:t>Estate </a:t>
            </a:r>
            <a:r>
              <a:rPr lang="en-US" sz="2400" b="1" dirty="0" smtClean="0">
                <a:effectLst/>
                <a:latin typeface="Arial" pitchFamily="34" charset="0"/>
                <a:ea typeface="Calibri"/>
                <a:cs typeface="Arial" pitchFamily="34" charset="0"/>
              </a:rPr>
              <a:t>Distribution-By State Law-</a:t>
            </a:r>
            <a:r>
              <a:rPr lang="en-US" sz="2400" dirty="0" smtClean="0">
                <a:effectLst/>
                <a:latin typeface="Arial" pitchFamily="34" charset="0"/>
                <a:ea typeface="Calibri"/>
                <a:cs typeface="Arial" pitchFamily="34" charset="0"/>
              </a:rPr>
              <a:t>Why it is important to have a </a:t>
            </a:r>
            <a:r>
              <a:rPr lang="en-US" sz="2400" dirty="0" smtClean="0">
                <a:effectLst/>
                <a:latin typeface="Arial" pitchFamily="34" charset="0"/>
                <a:ea typeface="Calibri"/>
                <a:cs typeface="Arial" pitchFamily="34" charset="0"/>
              </a:rPr>
              <a:t>will no </a:t>
            </a:r>
            <a:r>
              <a:rPr lang="en-US" sz="2400" dirty="0" smtClean="0">
                <a:effectLst/>
                <a:latin typeface="Arial" pitchFamily="34" charset="0"/>
                <a:ea typeface="Calibri"/>
                <a:cs typeface="Arial" pitchFamily="34" charset="0"/>
              </a:rPr>
              <a:t>matter what your age is.</a:t>
            </a:r>
            <a:endParaRPr lang="en-US" sz="2400" b="1" dirty="0">
              <a:latin typeface="Arial" pitchFamily="34" charset="0"/>
              <a:ea typeface="Calibri"/>
              <a:cs typeface="Arial" pitchFamily="34" charset="0"/>
            </a:endParaRPr>
          </a:p>
          <a:p>
            <a:pPr marL="285750" indent="-285750">
              <a:buFont typeface="Arial" panose="020B0604020202020204" pitchFamily="34" charset="0"/>
              <a:buChar char="•"/>
            </a:pPr>
            <a:r>
              <a:rPr lang="en-US" sz="2400" b="1" dirty="0" smtClean="0">
                <a:effectLst/>
                <a:latin typeface="Arial" pitchFamily="34" charset="0"/>
                <a:ea typeface="Calibri"/>
                <a:cs typeface="Arial" pitchFamily="34" charset="0"/>
              </a:rPr>
              <a:t>Probate </a:t>
            </a:r>
            <a:r>
              <a:rPr lang="en-US" sz="2400" b="1" dirty="0" smtClean="0">
                <a:effectLst/>
                <a:latin typeface="Arial" pitchFamily="34" charset="0"/>
                <a:ea typeface="Calibri"/>
                <a:cs typeface="Arial" pitchFamily="34" charset="0"/>
              </a:rPr>
              <a:t>and Estate </a:t>
            </a:r>
            <a:r>
              <a:rPr lang="en-US" sz="2400" b="1" dirty="0" smtClean="0">
                <a:effectLst/>
                <a:latin typeface="Arial" pitchFamily="34" charset="0"/>
                <a:ea typeface="Calibri"/>
                <a:cs typeface="Arial" pitchFamily="34" charset="0"/>
              </a:rPr>
              <a:t>Settlement</a:t>
            </a:r>
            <a:endParaRPr lang="en-US" sz="2400" b="1" dirty="0">
              <a:latin typeface="Arial" pitchFamily="34" charset="0"/>
              <a:ea typeface="Calibri"/>
              <a:cs typeface="Arial" pitchFamily="34" charset="0"/>
            </a:endParaRPr>
          </a:p>
          <a:p>
            <a:pPr marL="742950" lvl="1" indent="-285750">
              <a:buFont typeface="Arial" panose="020B0604020202020204" pitchFamily="34" charset="0"/>
              <a:buChar char="•"/>
            </a:pPr>
            <a:r>
              <a:rPr lang="en-US" sz="2400" b="1" dirty="0" smtClean="0">
                <a:effectLst/>
                <a:latin typeface="Arial" pitchFamily="34" charset="0"/>
                <a:ea typeface="Calibri"/>
                <a:cs typeface="Arial" pitchFamily="34" charset="0"/>
              </a:rPr>
              <a:t>Probate </a:t>
            </a:r>
            <a:r>
              <a:rPr lang="en-US" sz="2400" b="1" dirty="0" smtClean="0">
                <a:effectLst/>
                <a:latin typeface="Arial" pitchFamily="34" charset="0"/>
                <a:ea typeface="Calibri"/>
                <a:cs typeface="Arial" pitchFamily="34" charset="0"/>
              </a:rPr>
              <a:t>Court-</a:t>
            </a:r>
            <a:r>
              <a:rPr lang="en-US" sz="2400" dirty="0" smtClean="0">
                <a:latin typeface="Arial" pitchFamily="34" charset="0"/>
                <a:ea typeface="Calibri"/>
                <a:cs typeface="Arial" pitchFamily="34" charset="0"/>
              </a:rPr>
              <a:t>Is probate court a real court or </a:t>
            </a:r>
            <a:r>
              <a:rPr lang="en-US" sz="2400" dirty="0">
                <a:latin typeface="Arial" pitchFamily="34" charset="0"/>
                <a:ea typeface="Calibri"/>
                <a:cs typeface="Arial" pitchFamily="34" charset="0"/>
              </a:rPr>
              <a:t>m</a:t>
            </a:r>
            <a:r>
              <a:rPr lang="en-US" sz="2400" dirty="0" smtClean="0">
                <a:latin typeface="Arial" pitchFamily="34" charset="0"/>
                <a:ea typeface="Calibri"/>
                <a:cs typeface="Arial" pitchFamily="34" charset="0"/>
              </a:rPr>
              <a:t>ore </a:t>
            </a:r>
            <a:r>
              <a:rPr lang="en-US" sz="2400" dirty="0" smtClean="0">
                <a:latin typeface="Arial" pitchFamily="34" charset="0"/>
                <a:ea typeface="Calibri"/>
                <a:cs typeface="Arial" pitchFamily="34" charset="0"/>
              </a:rPr>
              <a:t>of a </a:t>
            </a:r>
            <a:r>
              <a:rPr lang="en-US" sz="2400" dirty="0" smtClean="0">
                <a:latin typeface="Arial" pitchFamily="34" charset="0"/>
                <a:ea typeface="Calibri"/>
                <a:cs typeface="Arial" pitchFamily="34" charset="0"/>
              </a:rPr>
              <a:t>process? </a:t>
            </a:r>
          </a:p>
          <a:p>
            <a:pPr marL="742950" lvl="1" indent="-285750">
              <a:buFont typeface="Arial" panose="020B0604020202020204" pitchFamily="34" charset="0"/>
              <a:buChar char="•"/>
            </a:pPr>
            <a:r>
              <a:rPr lang="en-US" sz="2400" b="1" dirty="0" smtClean="0">
                <a:effectLst/>
                <a:latin typeface="Arial" pitchFamily="34" charset="0"/>
                <a:ea typeface="Calibri"/>
                <a:cs typeface="Arial" pitchFamily="34" charset="0"/>
              </a:rPr>
              <a:t>Executor </a:t>
            </a:r>
            <a:r>
              <a:rPr lang="en-US" sz="2400" b="1" dirty="0" smtClean="0">
                <a:effectLst/>
                <a:latin typeface="Arial" pitchFamily="34" charset="0"/>
                <a:ea typeface="Calibri"/>
                <a:cs typeface="Arial" pitchFamily="34" charset="0"/>
              </a:rPr>
              <a:t>and Executrix-</a:t>
            </a:r>
            <a:r>
              <a:rPr lang="en-US" sz="2400" dirty="0" smtClean="0">
                <a:effectLst/>
                <a:latin typeface="Arial" pitchFamily="34" charset="0"/>
                <a:ea typeface="Calibri"/>
                <a:cs typeface="Arial" pitchFamily="34" charset="0"/>
              </a:rPr>
              <a:t> What do these terms </a:t>
            </a:r>
            <a:r>
              <a:rPr lang="en-US" sz="2400" dirty="0" smtClean="0">
                <a:effectLst/>
                <a:latin typeface="Arial" pitchFamily="34" charset="0"/>
                <a:ea typeface="Calibri"/>
                <a:cs typeface="Arial" pitchFamily="34" charset="0"/>
              </a:rPr>
              <a:t>mean </a:t>
            </a:r>
            <a:r>
              <a:rPr lang="en-US" sz="2400" dirty="0" smtClean="0">
                <a:effectLst/>
                <a:latin typeface="Arial" pitchFamily="34" charset="0"/>
                <a:ea typeface="Calibri"/>
                <a:cs typeface="Arial" pitchFamily="34" charset="0"/>
              </a:rPr>
              <a:t>and who decides or appoints a person </a:t>
            </a:r>
            <a:r>
              <a:rPr lang="en-US" sz="2400" dirty="0" smtClean="0">
                <a:effectLst/>
                <a:latin typeface="Arial" pitchFamily="34" charset="0"/>
                <a:ea typeface="Calibri"/>
                <a:cs typeface="Arial" pitchFamily="34" charset="0"/>
              </a:rPr>
              <a:t>to these </a:t>
            </a:r>
            <a:r>
              <a:rPr lang="en-US" sz="2400" dirty="0" smtClean="0">
                <a:effectLst/>
                <a:latin typeface="Arial" pitchFamily="34" charset="0"/>
                <a:ea typeface="Calibri"/>
                <a:cs typeface="Arial" pitchFamily="34" charset="0"/>
              </a:rPr>
              <a:t>positions?</a:t>
            </a:r>
            <a:endParaRPr lang="en-US" sz="2400" b="1" dirty="0">
              <a:latin typeface="Arial" pitchFamily="34" charset="0"/>
              <a:ea typeface="Calibri"/>
              <a:cs typeface="Arial" pitchFamily="34" charset="0"/>
            </a:endParaRPr>
          </a:p>
        </p:txBody>
      </p:sp>
      <p:sp>
        <p:nvSpPr>
          <p:cNvPr id="6" name="Title 1"/>
          <p:cNvSpPr>
            <a:spLocks noGrp="1"/>
          </p:cNvSpPr>
          <p:nvPr>
            <p:ph type="title"/>
          </p:nvPr>
        </p:nvSpPr>
        <p:spPr/>
        <p:txBody>
          <a:bodyPr>
            <a:normAutofit/>
          </a:bodyPr>
          <a:lstStyle/>
          <a:p>
            <a:r>
              <a:rPr lang="en-US" b="1" dirty="0" smtClean="0">
                <a:effectLst/>
                <a:latin typeface="Arial"/>
                <a:ea typeface="Calibri"/>
              </a:rPr>
              <a:t>Wills and Estate Planning</a:t>
            </a:r>
            <a:endParaRPr lang="en-US" dirty="0">
              <a:latin typeface="Arial" pitchFamily="34" charset="0"/>
              <a:cs typeface="Arial" pitchFamily="34" charset="0"/>
            </a:endParaRPr>
          </a:p>
        </p:txBody>
      </p:sp>
    </p:spTree>
    <p:extLst>
      <p:ext uri="{BB962C8B-B14F-4D97-AF65-F5344CB8AC3E}">
        <p14:creationId xmlns:p14="http://schemas.microsoft.com/office/powerpoint/2010/main" val="76369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b="1" dirty="0" smtClean="0">
                <a:effectLst/>
                <a:latin typeface="Arial"/>
                <a:ea typeface="Calibri"/>
              </a:rPr>
              <a:t>Wills and Estate Planning</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BB30 Business Law 5.02	Summer 2013</a:t>
            </a:r>
            <a:endParaRPr lang="en-US"/>
          </a:p>
        </p:txBody>
      </p:sp>
      <p:sp>
        <p:nvSpPr>
          <p:cNvPr id="7" name="Content Placeholder 6"/>
          <p:cNvSpPr>
            <a:spLocks noGrp="1"/>
          </p:cNvSpPr>
          <p:nvPr>
            <p:ph sz="quarter" idx="1"/>
          </p:nvPr>
        </p:nvSpPr>
        <p:spPr/>
        <p:txBody>
          <a:bodyPr>
            <a:normAutofit fontScale="77500" lnSpcReduction="20000"/>
          </a:bodyPr>
          <a:lstStyle/>
          <a:p>
            <a:r>
              <a:rPr lang="en-US" b="1" dirty="0">
                <a:latin typeface="Arial" pitchFamily="34" charset="0"/>
                <a:cs typeface="Arial" pitchFamily="34" charset="0"/>
              </a:rPr>
              <a:t>Power of Attorney-</a:t>
            </a:r>
            <a:r>
              <a:rPr lang="en-US" dirty="0">
                <a:latin typeface="Arial" pitchFamily="34" charset="0"/>
                <a:cs typeface="Arial" pitchFamily="34" charset="0"/>
              </a:rPr>
              <a:t>Why is a power of attorney a good thing to   </a:t>
            </a:r>
            <a:r>
              <a:rPr lang="en-US" dirty="0" smtClean="0">
                <a:latin typeface="Arial" pitchFamily="34" charset="0"/>
                <a:cs typeface="Arial" pitchFamily="34" charset="0"/>
              </a:rPr>
              <a:t>have?</a:t>
            </a:r>
            <a:endParaRPr lang="en-US" b="1" dirty="0" smtClean="0">
              <a:latin typeface="Arial" pitchFamily="34" charset="0"/>
              <a:cs typeface="Arial" pitchFamily="34" charset="0"/>
            </a:endParaRPr>
          </a:p>
          <a:p>
            <a:pPr lvl="1"/>
            <a:r>
              <a:rPr lang="en-US" b="1" dirty="0" smtClean="0">
                <a:latin typeface="Arial" pitchFamily="34" charset="0"/>
                <a:cs typeface="Arial" pitchFamily="34" charset="0"/>
              </a:rPr>
              <a:t>Special </a:t>
            </a:r>
            <a:r>
              <a:rPr lang="en-US" b="1" dirty="0">
                <a:latin typeface="Arial" pitchFamily="34" charset="0"/>
                <a:cs typeface="Arial" pitchFamily="34" charset="0"/>
              </a:rPr>
              <a:t>Power of Attorney- </a:t>
            </a:r>
            <a:r>
              <a:rPr lang="en-US" dirty="0">
                <a:latin typeface="Arial" pitchFamily="34" charset="0"/>
                <a:cs typeface="Arial" pitchFamily="34" charset="0"/>
              </a:rPr>
              <a:t>What is the difference between a </a:t>
            </a:r>
            <a:r>
              <a:rPr lang="en-US" dirty="0" smtClean="0">
                <a:latin typeface="Arial" pitchFamily="34" charset="0"/>
                <a:cs typeface="Arial" pitchFamily="34" charset="0"/>
              </a:rPr>
              <a:t>special </a:t>
            </a:r>
            <a:r>
              <a:rPr lang="en-US" dirty="0">
                <a:latin typeface="Arial" pitchFamily="34" charset="0"/>
                <a:cs typeface="Arial" pitchFamily="34" charset="0"/>
              </a:rPr>
              <a:t>power of attorney and just a general power of </a:t>
            </a:r>
            <a:r>
              <a:rPr lang="en-US" dirty="0" smtClean="0">
                <a:latin typeface="Arial" pitchFamily="34" charset="0"/>
                <a:cs typeface="Arial" pitchFamily="34" charset="0"/>
              </a:rPr>
              <a:t>attorney?</a:t>
            </a:r>
            <a:endParaRPr lang="en-US" b="1" dirty="0" smtClean="0">
              <a:latin typeface="Arial" pitchFamily="34" charset="0"/>
              <a:cs typeface="Arial" pitchFamily="34" charset="0"/>
            </a:endParaRPr>
          </a:p>
          <a:p>
            <a:pPr lvl="1"/>
            <a:r>
              <a:rPr lang="en-US" b="1" dirty="0" smtClean="0">
                <a:latin typeface="Arial" pitchFamily="34" charset="0"/>
                <a:cs typeface="Arial" pitchFamily="34" charset="0"/>
              </a:rPr>
              <a:t>Medical </a:t>
            </a:r>
            <a:r>
              <a:rPr lang="en-US" b="1" dirty="0">
                <a:latin typeface="Arial" pitchFamily="34" charset="0"/>
                <a:cs typeface="Arial" pitchFamily="34" charset="0"/>
              </a:rPr>
              <a:t>Directives- </a:t>
            </a:r>
            <a:r>
              <a:rPr lang="en-US" dirty="0">
                <a:latin typeface="Arial" pitchFamily="34" charset="0"/>
                <a:cs typeface="Arial" pitchFamily="34" charset="0"/>
              </a:rPr>
              <a:t>as another form of a special power of attorney,  what does a medical directive do?</a:t>
            </a:r>
            <a:endParaRPr lang="en-US" b="1" dirty="0">
              <a:latin typeface="Arial" pitchFamily="34" charset="0"/>
              <a:cs typeface="Arial" pitchFamily="34" charset="0"/>
            </a:endParaRPr>
          </a:p>
          <a:p>
            <a:r>
              <a:rPr lang="en-US" b="1" dirty="0" smtClean="0">
                <a:latin typeface="Arial" pitchFamily="34" charset="0"/>
                <a:cs typeface="Arial" pitchFamily="34" charset="0"/>
              </a:rPr>
              <a:t>Living </a:t>
            </a:r>
            <a:r>
              <a:rPr lang="en-US" b="1" dirty="0">
                <a:latin typeface="Arial" pitchFamily="34" charset="0"/>
                <a:cs typeface="Arial" pitchFamily="34" charset="0"/>
              </a:rPr>
              <a:t>Will-</a:t>
            </a:r>
            <a:r>
              <a:rPr lang="en-US" dirty="0">
                <a:latin typeface="Arial" pitchFamily="34" charset="0"/>
                <a:cs typeface="Arial" pitchFamily="34" charset="0"/>
              </a:rPr>
              <a:t>What is the importance of a living will?</a:t>
            </a:r>
            <a:endParaRPr lang="en-US" b="1" dirty="0">
              <a:latin typeface="Arial" pitchFamily="34" charset="0"/>
              <a:cs typeface="Arial" pitchFamily="34" charset="0"/>
            </a:endParaRPr>
          </a:p>
          <a:p>
            <a:r>
              <a:rPr lang="en-US" b="1" dirty="0">
                <a:latin typeface="Arial" pitchFamily="34" charset="0"/>
                <a:cs typeface="Arial" pitchFamily="34" charset="0"/>
              </a:rPr>
              <a:t>Trust-</a:t>
            </a:r>
            <a:r>
              <a:rPr lang="en-US" dirty="0">
                <a:latin typeface="Arial" pitchFamily="34" charset="0"/>
                <a:cs typeface="Arial" pitchFamily="34" charset="0"/>
              </a:rPr>
              <a:t> Who or what aged person may have a </a:t>
            </a:r>
            <a:r>
              <a:rPr lang="en-US" dirty="0" smtClean="0">
                <a:latin typeface="Arial" pitchFamily="34" charset="0"/>
                <a:cs typeface="Arial" pitchFamily="34" charset="0"/>
              </a:rPr>
              <a:t>trust?</a:t>
            </a:r>
          </a:p>
          <a:p>
            <a:pPr lvl="1"/>
            <a:r>
              <a:rPr lang="en-US" b="1" dirty="0" smtClean="0">
                <a:latin typeface="Arial" pitchFamily="34" charset="0"/>
                <a:cs typeface="Arial" pitchFamily="34" charset="0"/>
              </a:rPr>
              <a:t>Private </a:t>
            </a:r>
            <a:r>
              <a:rPr lang="en-US" b="1" dirty="0">
                <a:latin typeface="Arial" pitchFamily="34" charset="0"/>
                <a:cs typeface="Arial" pitchFamily="34" charset="0"/>
              </a:rPr>
              <a:t>Trust-</a:t>
            </a:r>
            <a:r>
              <a:rPr lang="en-US" dirty="0">
                <a:latin typeface="Arial" pitchFamily="34" charset="0"/>
                <a:cs typeface="Arial" pitchFamily="34" charset="0"/>
              </a:rPr>
              <a:t>is one that involves individual settlers </a:t>
            </a:r>
            <a:r>
              <a:rPr lang="en-US" dirty="0" smtClean="0">
                <a:latin typeface="Arial" pitchFamily="34" charset="0"/>
                <a:cs typeface="Arial" pitchFamily="34" charset="0"/>
              </a:rPr>
              <a:t>and beneficiaries.</a:t>
            </a:r>
            <a:endParaRPr lang="en-US" b="1" dirty="0" smtClean="0">
              <a:latin typeface="Arial" pitchFamily="34" charset="0"/>
              <a:cs typeface="Arial" pitchFamily="34" charset="0"/>
            </a:endParaRPr>
          </a:p>
          <a:p>
            <a:pPr lvl="1"/>
            <a:r>
              <a:rPr lang="en-US" b="1" dirty="0" smtClean="0">
                <a:latin typeface="Arial" pitchFamily="34" charset="0"/>
                <a:cs typeface="Arial" pitchFamily="34" charset="0"/>
              </a:rPr>
              <a:t>Testamentary </a:t>
            </a:r>
            <a:r>
              <a:rPr lang="en-US" b="1" dirty="0">
                <a:latin typeface="Arial" pitchFamily="34" charset="0"/>
                <a:cs typeface="Arial" pitchFamily="34" charset="0"/>
              </a:rPr>
              <a:t>Trust- </a:t>
            </a:r>
            <a:r>
              <a:rPr lang="en-US" dirty="0">
                <a:latin typeface="Arial" pitchFamily="34" charset="0"/>
                <a:cs typeface="Arial" pitchFamily="34" charset="0"/>
              </a:rPr>
              <a:t>is a trust created by a will. It only comes into use when the person making the will dies.</a:t>
            </a:r>
            <a:endParaRPr lang="en-US" b="1" dirty="0">
              <a:latin typeface="Arial" pitchFamily="34" charset="0"/>
              <a:cs typeface="Arial" pitchFamily="34" charset="0"/>
            </a:endParaRPr>
          </a:p>
          <a:p>
            <a:pPr lvl="1"/>
            <a:r>
              <a:rPr lang="en-US" b="1" dirty="0" smtClean="0">
                <a:latin typeface="Arial" pitchFamily="34" charset="0"/>
                <a:cs typeface="Arial" pitchFamily="34" charset="0"/>
              </a:rPr>
              <a:t>Spendthrift </a:t>
            </a:r>
            <a:r>
              <a:rPr lang="en-US" b="1" dirty="0">
                <a:latin typeface="Arial" pitchFamily="34" charset="0"/>
                <a:cs typeface="Arial" pitchFamily="34" charset="0"/>
              </a:rPr>
              <a:t>Trust-</a:t>
            </a:r>
            <a:r>
              <a:rPr lang="en-US" dirty="0">
                <a:latin typeface="Arial" pitchFamily="34" charset="0"/>
                <a:cs typeface="Arial" pitchFamily="34" charset="0"/>
              </a:rPr>
              <a:t>is a trust that protects the settler’s assets from </a:t>
            </a:r>
            <a:r>
              <a:rPr lang="en-US" dirty="0" smtClean="0">
                <a:latin typeface="Arial" pitchFamily="34" charset="0"/>
                <a:cs typeface="Arial" pitchFamily="34" charset="0"/>
              </a:rPr>
              <a:t>being </a:t>
            </a:r>
            <a:r>
              <a:rPr lang="en-US" dirty="0">
                <a:latin typeface="Arial" pitchFamily="34" charset="0"/>
                <a:cs typeface="Arial" pitchFamily="34" charset="0"/>
              </a:rPr>
              <a:t>spent recklessly by the beneficiary and the beneficiaries </a:t>
            </a:r>
            <a:r>
              <a:rPr lang="en-US" dirty="0" smtClean="0">
                <a:latin typeface="Arial" pitchFamily="34" charset="0"/>
                <a:cs typeface="Arial" pitchFamily="34" charset="0"/>
              </a:rPr>
              <a:t>creditors</a:t>
            </a:r>
            <a:r>
              <a:rPr lang="en-US" dirty="0">
                <a:latin typeface="Arial" pitchFamily="34" charset="0"/>
                <a:cs typeface="Arial" pitchFamily="34" charset="0"/>
              </a:rPr>
              <a:t>.</a:t>
            </a:r>
            <a:endParaRPr lang="en-US" b="1"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4509439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435</TotalTime>
  <Words>681</Words>
  <Application>Microsoft Office PowerPoint</Application>
  <PresentationFormat>On-screen Show (4:3)</PresentationFormat>
  <Paragraphs>98</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Business Law</vt:lpstr>
      <vt:lpstr>Wills and Estate Planning</vt:lpstr>
      <vt:lpstr>PowerPoint Presentation</vt:lpstr>
      <vt:lpstr>Wills and Estate Planning</vt:lpstr>
      <vt:lpstr>Wills and Estate Planning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B-Personal Law</dc:title>
  <dc:creator>bigt</dc:creator>
  <cp:lastModifiedBy>kmacdonald</cp:lastModifiedBy>
  <cp:revision>85</cp:revision>
  <dcterms:created xsi:type="dcterms:W3CDTF">2013-02-24T22:12:49Z</dcterms:created>
  <dcterms:modified xsi:type="dcterms:W3CDTF">2014-01-09T18:15:40Z</dcterms:modified>
</cp:coreProperties>
</file>