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146" autoAdjust="0"/>
  </p:normalViewPr>
  <p:slideViewPr>
    <p:cSldViewPr>
      <p:cViewPr>
        <p:scale>
          <a:sx n="87" d="100"/>
          <a:sy n="87" d="100"/>
        </p:scale>
        <p:origin x="-654" y="-2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D9762D-1143-45BC-BA35-C51D1BF56983}" type="datetimeFigureOut">
              <a:rPr lang="en-US" smtClean="0"/>
              <a:t>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2ACB81-78B3-4802-BA30-E1922A8E357F}" type="slidenum">
              <a:rPr lang="en-US" smtClean="0"/>
              <a:t>‹#›</a:t>
            </a:fld>
            <a:endParaRPr lang="en-US"/>
          </a:p>
        </p:txBody>
      </p:sp>
    </p:spTree>
    <p:extLst>
      <p:ext uri="{BB962C8B-B14F-4D97-AF65-F5344CB8AC3E}">
        <p14:creationId xmlns:p14="http://schemas.microsoft.com/office/powerpoint/2010/main" val="3586460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pitchFamily="34" charset="0"/>
                <a:cs typeface="Arial" pitchFamily="34" charset="0"/>
              </a:rPr>
              <a:t>Understand Domestic Relations Law</a:t>
            </a:r>
          </a:p>
          <a:p>
            <a:endParaRPr lang="en-US" b="1" dirty="0" smtClean="0">
              <a:latin typeface="Arial" pitchFamily="34" charset="0"/>
              <a:cs typeface="Arial" pitchFamily="34" charset="0"/>
            </a:endParaRPr>
          </a:p>
          <a:p>
            <a:r>
              <a:rPr lang="en-US" b="1" dirty="0" smtClean="0">
                <a:latin typeface="Arial" pitchFamily="34" charset="0"/>
                <a:cs typeface="Arial" pitchFamily="34" charset="0"/>
              </a:rPr>
              <a:t>Marriage Contracts-</a:t>
            </a:r>
            <a:r>
              <a:rPr lang="en-US" b="0" dirty="0" smtClean="0">
                <a:latin typeface="Arial" pitchFamily="34" charset="0"/>
                <a:cs typeface="Arial" pitchFamily="34" charset="0"/>
              </a:rPr>
              <a:t>Is</a:t>
            </a:r>
            <a:r>
              <a:rPr lang="en-US" b="1" dirty="0" smtClean="0">
                <a:latin typeface="Arial" pitchFamily="34" charset="0"/>
                <a:cs typeface="Arial" pitchFamily="34" charset="0"/>
              </a:rPr>
              <a:t> </a:t>
            </a:r>
            <a:r>
              <a:rPr lang="en-US" dirty="0" smtClean="0">
                <a:latin typeface="Arial" pitchFamily="34" charset="0"/>
                <a:cs typeface="Arial" pitchFamily="34" charset="0"/>
              </a:rPr>
              <a:t>getting engaged to be married a type of contract?</a:t>
            </a:r>
          </a:p>
          <a:p>
            <a:r>
              <a:rPr lang="en-US" dirty="0" smtClean="0">
                <a:latin typeface="Arial" pitchFamily="34" charset="0"/>
                <a:cs typeface="Arial" pitchFamily="34" charset="0"/>
              </a:rPr>
              <a:t>Marriage is not just a personal thing, it is also a type of contract of which there is an offer and an acceptance. Consideration happens when each person promises to give up their right to remain single. The contract is fulfilled</a:t>
            </a:r>
            <a:r>
              <a:rPr lang="en-US" baseline="0" dirty="0" smtClean="0">
                <a:latin typeface="Arial" pitchFamily="34" charset="0"/>
                <a:cs typeface="Arial" pitchFamily="34" charset="0"/>
              </a:rPr>
              <a:t> when the actual wedding occurs. The legality of the woman keeping the engagement ring or it being returned to the man hinge on what state you are in.</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b="1" dirty="0" smtClean="0">
                <a:latin typeface="Arial" pitchFamily="34" charset="0"/>
                <a:cs typeface="Arial" pitchFamily="34" charset="0"/>
              </a:rPr>
              <a:t>Prenuptial Agreements-</a:t>
            </a:r>
            <a:r>
              <a:rPr lang="en-US" b="0" dirty="0" smtClean="0">
                <a:latin typeface="Arial" pitchFamily="34" charset="0"/>
                <a:cs typeface="Arial" pitchFamily="34" charset="0"/>
              </a:rPr>
              <a:t>an agreement is a written and signed legal contract couples make before getting married dealing with property and support issues. This agreement has the assets of each person, the rights each person that are part of the agreement</a:t>
            </a:r>
            <a:r>
              <a:rPr lang="en-US" b="0" baseline="0" dirty="0" smtClean="0">
                <a:latin typeface="Arial" pitchFamily="34" charset="0"/>
                <a:cs typeface="Arial" pitchFamily="34" charset="0"/>
              </a:rPr>
              <a:t> have in relation to property and predisposed list of how the property of each part is to be distributed if the couple separates, divorce or death.</a:t>
            </a:r>
            <a:endParaRPr lang="en-US" b="1" dirty="0" smtClean="0">
              <a:latin typeface="Arial" pitchFamily="34" charset="0"/>
              <a:cs typeface="Arial" pitchFamily="34" charset="0"/>
            </a:endParaRPr>
          </a:p>
          <a:p>
            <a:endParaRPr lang="en-US" dirty="0" smtClean="0">
              <a:latin typeface="Arial" pitchFamily="34" charset="0"/>
              <a:cs typeface="Arial" pitchFamily="34" charset="0"/>
            </a:endParaRPr>
          </a:p>
          <a:p>
            <a:pPr marL="228600" indent="-228600">
              <a:buAutoNum type="arabicParenR" startAt="3"/>
            </a:pPr>
            <a:r>
              <a:rPr lang="en-US" b="1" dirty="0" smtClean="0">
                <a:latin typeface="Arial" pitchFamily="34" charset="0"/>
                <a:cs typeface="Arial" pitchFamily="34" charset="0"/>
              </a:rPr>
              <a:t>Marriage Rights and Obligations-</a:t>
            </a:r>
            <a:r>
              <a:rPr lang="en-US" b="0" dirty="0" smtClean="0">
                <a:latin typeface="Arial" pitchFamily="34" charset="0"/>
                <a:cs typeface="Arial" pitchFamily="34" charset="0"/>
              </a:rPr>
              <a:t>Yes it does change a couples legal status. Marriage gives a couple new rights that are not afforded a couple that is only living together. Some</a:t>
            </a:r>
            <a:r>
              <a:rPr lang="en-US" b="0" baseline="0" dirty="0" smtClean="0">
                <a:latin typeface="Arial" pitchFamily="34" charset="0"/>
                <a:cs typeface="Arial" pitchFamily="34" charset="0"/>
              </a:rPr>
              <a:t> of these rights that getting married give a couple are:</a:t>
            </a:r>
          </a:p>
          <a:p>
            <a:pPr marL="171450" indent="-171450">
              <a:buFont typeface="Arial" pitchFamily="34" charset="0"/>
              <a:buChar char="•"/>
            </a:pPr>
            <a:r>
              <a:rPr lang="en-US" b="0" baseline="0" dirty="0" smtClean="0">
                <a:latin typeface="Arial" pitchFamily="34" charset="0"/>
                <a:cs typeface="Arial" pitchFamily="34" charset="0"/>
              </a:rPr>
              <a:t>	support by your spouse when necessary</a:t>
            </a:r>
          </a:p>
          <a:p>
            <a:pPr marL="171450" indent="-171450">
              <a:buFont typeface="Arial" pitchFamily="34" charset="0"/>
              <a:buChar char="•"/>
            </a:pPr>
            <a:r>
              <a:rPr lang="en-US" b="0" baseline="0" dirty="0" smtClean="0">
                <a:latin typeface="Arial" pitchFamily="34" charset="0"/>
                <a:cs typeface="Arial" pitchFamily="34" charset="0"/>
              </a:rPr>
              <a:t>	inheritance from your deceased spouse</a:t>
            </a:r>
          </a:p>
          <a:p>
            <a:pPr marL="171450" indent="-171450">
              <a:buFont typeface="Arial" pitchFamily="34" charset="0"/>
              <a:buChar char="•"/>
            </a:pPr>
            <a:r>
              <a:rPr lang="en-US" b="0" baseline="0" dirty="0" smtClean="0">
                <a:latin typeface="Arial" pitchFamily="34" charset="0"/>
                <a:cs typeface="Arial" pitchFamily="34" charset="0"/>
              </a:rPr>
              <a:t>	property if the marriage ends</a:t>
            </a:r>
          </a:p>
          <a:p>
            <a:pPr marL="171450" indent="-171450">
              <a:buFont typeface="Arial" pitchFamily="34" charset="0"/>
              <a:buChar char="•"/>
            </a:pPr>
            <a:r>
              <a:rPr lang="en-US" b="0" baseline="0" dirty="0" smtClean="0">
                <a:latin typeface="Arial" pitchFamily="34" charset="0"/>
                <a:cs typeface="Arial" pitchFamily="34" charset="0"/>
              </a:rPr>
              <a:t>	compensation to continue your present standard of living</a:t>
            </a:r>
          </a:p>
          <a:p>
            <a:pPr marL="171450" indent="-171450">
              <a:buFont typeface="Arial" pitchFamily="34" charset="0"/>
              <a:buChar char="•"/>
            </a:pPr>
            <a:r>
              <a:rPr lang="en-US" b="0" baseline="0" dirty="0" smtClean="0">
                <a:latin typeface="Arial" pitchFamily="34" charset="0"/>
                <a:cs typeface="Arial" pitchFamily="34" charset="0"/>
              </a:rPr>
              <a:t>	file a joint income tax return</a:t>
            </a:r>
            <a:endParaRPr lang="en-US" b="0" dirty="0" smtClean="0">
              <a:latin typeface="Arial" pitchFamily="34" charset="0"/>
              <a:cs typeface="Arial" pitchFamily="34" charset="0"/>
            </a:endParaRPr>
          </a:p>
          <a:p>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EE2ACB81-78B3-4802-BA30-E1922A8E357F}" type="slidenum">
              <a:rPr lang="en-US" smtClean="0"/>
              <a:t>2</a:t>
            </a:fld>
            <a:endParaRPr lang="en-US"/>
          </a:p>
        </p:txBody>
      </p:sp>
    </p:spTree>
    <p:extLst>
      <p:ext uri="{BB962C8B-B14F-4D97-AF65-F5344CB8AC3E}">
        <p14:creationId xmlns:p14="http://schemas.microsoft.com/office/powerpoint/2010/main" val="3443580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latin typeface="Arial" pitchFamily="34" charset="0"/>
                <a:cs typeface="Arial" pitchFamily="34" charset="0"/>
              </a:rPr>
              <a:t>Types of Marriages</a:t>
            </a:r>
          </a:p>
          <a:p>
            <a:endParaRPr lang="en-US" dirty="0" smtClean="0"/>
          </a:p>
          <a:p>
            <a:r>
              <a:rPr lang="en-US" b="1" dirty="0" smtClean="0">
                <a:latin typeface="Arial" pitchFamily="34" charset="0"/>
                <a:cs typeface="Arial" pitchFamily="34" charset="0"/>
              </a:rPr>
              <a:t>Common-Law Marriage-</a:t>
            </a:r>
            <a:r>
              <a:rPr lang="en-US" b="0" dirty="0" smtClean="0">
                <a:latin typeface="Arial" pitchFamily="34" charset="0"/>
                <a:cs typeface="Arial" pitchFamily="34" charset="0"/>
              </a:rPr>
              <a:t>What is a “common-law marriage”?  Is an informal type of marriage created by the parties themselves. There are (11) states plus the District of Columbia that recognize common-law marriages. However any common-law marriage that was originated</a:t>
            </a:r>
            <a:r>
              <a:rPr lang="en-US" b="0" baseline="0" dirty="0" smtClean="0">
                <a:latin typeface="Arial" pitchFamily="34" charset="0"/>
                <a:cs typeface="Arial" pitchFamily="34" charset="0"/>
              </a:rPr>
              <a:t> in a state that does recognize such marriages has to be recognized in every state based on the U. S. Constitution’s Full Faith and Credit clause. These common-law couples must agree that they are husband and wife.</a:t>
            </a:r>
            <a:endParaRPr lang="en-US" b="0" dirty="0" smtClean="0">
              <a:latin typeface="Arial" pitchFamily="34" charset="0"/>
              <a:cs typeface="Arial" pitchFamily="34" charset="0"/>
            </a:endParaRPr>
          </a:p>
          <a:p>
            <a:endParaRPr lang="en-US" b="0" dirty="0" smtClean="0">
              <a:latin typeface="Arial" pitchFamily="34" charset="0"/>
              <a:cs typeface="Arial" pitchFamily="34" charset="0"/>
            </a:endParaRPr>
          </a:p>
          <a:p>
            <a:r>
              <a:rPr lang="en-US" b="1" dirty="0" smtClean="0">
                <a:latin typeface="Arial" pitchFamily="34" charset="0"/>
                <a:cs typeface="Arial" pitchFamily="34" charset="0"/>
              </a:rPr>
              <a:t>Ceremonial Marriage-</a:t>
            </a:r>
            <a:r>
              <a:rPr lang="en-US" b="0" dirty="0" smtClean="0">
                <a:latin typeface="Arial" pitchFamily="34" charset="0"/>
                <a:cs typeface="Arial" pitchFamily="34" charset="0"/>
              </a:rPr>
              <a:t>during</a:t>
            </a:r>
            <a:r>
              <a:rPr lang="en-US" b="0" baseline="0" dirty="0" smtClean="0">
                <a:latin typeface="Arial" pitchFamily="34" charset="0"/>
                <a:cs typeface="Arial" pitchFamily="34" charset="0"/>
              </a:rPr>
              <a:t> the early colonial times, only formal ceremonial type marriages that were performed by a religious cleric or a legal magistrate were recognized. However today couples must declare that they are married in front of any person that is legally licensed or authorized to perform marriages.</a:t>
            </a:r>
            <a:endParaRPr lang="en-US" b="1" dirty="0" smtClean="0">
              <a:latin typeface="Arial" pitchFamily="34" charset="0"/>
              <a:cs typeface="Arial" pitchFamily="34" charset="0"/>
            </a:endParaRPr>
          </a:p>
          <a:p>
            <a:endParaRPr lang="en-US" b="1" dirty="0" smtClean="0">
              <a:latin typeface="Arial" pitchFamily="34" charset="0"/>
              <a:cs typeface="Arial" pitchFamily="34" charset="0"/>
            </a:endParaRPr>
          </a:p>
          <a:p>
            <a:r>
              <a:rPr lang="en-US" b="1" dirty="0" smtClean="0">
                <a:latin typeface="Arial" pitchFamily="34" charset="0"/>
                <a:cs typeface="Arial" pitchFamily="34" charset="0"/>
              </a:rPr>
              <a:t>Proxy Marriage-</a:t>
            </a:r>
            <a:r>
              <a:rPr lang="en-US" b="0" dirty="0" smtClean="0">
                <a:latin typeface="Arial" pitchFamily="34" charset="0"/>
                <a:cs typeface="Arial" pitchFamily="34" charset="0"/>
              </a:rPr>
              <a:t>What is a proxy marriage? The Uniform</a:t>
            </a:r>
            <a:r>
              <a:rPr lang="en-US" b="0" baseline="0" dirty="0" smtClean="0">
                <a:latin typeface="Arial" pitchFamily="34" charset="0"/>
                <a:cs typeface="Arial" pitchFamily="34" charset="0"/>
              </a:rPr>
              <a:t> Marriage and Divorce Act allows for a proxy marriage which is when one or both people involved in the marriage cannot be present, such as but not limited to military members. In this case another person acting as an agent for the person not present, acts on the missing parties behalf by standing in for the marriage. Today many or also completed using the web and online cameras so the couple can actually see each other.</a:t>
            </a:r>
            <a:endParaRPr lang="en-US" b="0" dirty="0" smtClean="0">
              <a:latin typeface="Arial" pitchFamily="34" charset="0"/>
              <a:cs typeface="Arial" pitchFamily="34" charset="0"/>
            </a:endParaRPr>
          </a:p>
          <a:p>
            <a:endParaRPr lang="en-US" b="1" dirty="0" smtClean="0">
              <a:latin typeface="Arial" pitchFamily="34" charset="0"/>
              <a:cs typeface="Arial" pitchFamily="34" charset="0"/>
            </a:endParaRPr>
          </a:p>
          <a:p>
            <a:r>
              <a:rPr lang="en-US" b="1" dirty="0" smtClean="0">
                <a:latin typeface="Arial" pitchFamily="34" charset="0"/>
                <a:cs typeface="Arial" pitchFamily="34" charset="0"/>
              </a:rPr>
              <a:t>Covenant Marriage-</a:t>
            </a:r>
            <a:r>
              <a:rPr lang="en-US" b="0" dirty="0" smtClean="0">
                <a:latin typeface="Arial" pitchFamily="34" charset="0"/>
                <a:cs typeface="Arial" pitchFamily="34" charset="0"/>
              </a:rPr>
              <a:t>Presently,</a:t>
            </a:r>
            <a:r>
              <a:rPr lang="en-US" b="1" dirty="0" smtClean="0">
                <a:latin typeface="Arial" pitchFamily="34" charset="0"/>
                <a:cs typeface="Arial" pitchFamily="34" charset="0"/>
              </a:rPr>
              <a:t> </a:t>
            </a:r>
            <a:r>
              <a:rPr lang="en-US" b="0" dirty="0" smtClean="0">
                <a:latin typeface="Arial" pitchFamily="34" charset="0"/>
                <a:cs typeface="Arial" pitchFamily="34" charset="0"/>
              </a:rPr>
              <a:t>covenant marriage is required in Arkansas, Arizona and </a:t>
            </a:r>
            <a:r>
              <a:rPr lang="en-US" b="0" dirty="0" err="1" smtClean="0">
                <a:latin typeface="Arial" pitchFamily="34" charset="0"/>
                <a:cs typeface="Arial" pitchFamily="34" charset="0"/>
              </a:rPr>
              <a:t>Louisana</a:t>
            </a:r>
            <a:r>
              <a:rPr lang="en-US" b="0" dirty="0" smtClean="0">
                <a:latin typeface="Arial" pitchFamily="34" charset="0"/>
                <a:cs typeface="Arial" pitchFamily="34" charset="0"/>
              </a:rPr>
              <a:t> for the purpose of attempting to reduce the number of divorces as well as protecting children.</a:t>
            </a:r>
            <a:r>
              <a:rPr lang="en-US" b="0" baseline="0" dirty="0" smtClean="0">
                <a:latin typeface="Arial" pitchFamily="34" charset="0"/>
                <a:cs typeface="Arial" pitchFamily="34" charset="0"/>
              </a:rPr>
              <a:t> Couples wanting to get married must complete counseling before getting married and after getting married in order to resolve conflicts.</a:t>
            </a:r>
            <a:endParaRPr lang="en-US" b="0" dirty="0" smtClean="0">
              <a:latin typeface="Arial" pitchFamily="34" charset="0"/>
              <a:cs typeface="Arial" pitchFamily="34" charset="0"/>
            </a:endParaRPr>
          </a:p>
          <a:p>
            <a:endParaRPr lang="en-US" b="1" dirty="0" smtClean="0">
              <a:latin typeface="Arial" pitchFamily="34" charset="0"/>
              <a:cs typeface="Arial" pitchFamily="34" charset="0"/>
            </a:endParaRPr>
          </a:p>
          <a:p>
            <a:r>
              <a:rPr lang="en-US" b="1" dirty="0" smtClean="0">
                <a:latin typeface="Arial" pitchFamily="34" charset="0"/>
                <a:cs typeface="Arial" pitchFamily="34" charset="0"/>
              </a:rPr>
              <a:t>Marriages Performed Internationally-</a:t>
            </a:r>
            <a:r>
              <a:rPr lang="en-US" b="0" dirty="0" smtClean="0">
                <a:latin typeface="Arial" pitchFamily="34" charset="0"/>
                <a:cs typeface="Arial" pitchFamily="34" charset="0"/>
              </a:rPr>
              <a:t>U. S. citizens that are legally married in a foreign country will normally have their marriage recognized in the U. S. as long as the marriage was legal in the country they were married in.</a:t>
            </a:r>
          </a:p>
          <a:p>
            <a:endParaRPr lang="en-US" dirty="0"/>
          </a:p>
        </p:txBody>
      </p:sp>
      <p:sp>
        <p:nvSpPr>
          <p:cNvPr id="4" name="Slide Number Placeholder 3"/>
          <p:cNvSpPr>
            <a:spLocks noGrp="1"/>
          </p:cNvSpPr>
          <p:nvPr>
            <p:ph type="sldNum" sz="quarter" idx="10"/>
          </p:nvPr>
        </p:nvSpPr>
        <p:spPr/>
        <p:txBody>
          <a:bodyPr/>
          <a:lstStyle/>
          <a:p>
            <a:fld id="{EE2ACB81-78B3-4802-BA30-E1922A8E357F}" type="slidenum">
              <a:rPr lang="en-US" smtClean="0"/>
              <a:t>3</a:t>
            </a:fld>
            <a:endParaRPr lang="en-US"/>
          </a:p>
        </p:txBody>
      </p:sp>
    </p:spTree>
    <p:extLst>
      <p:ext uri="{BB962C8B-B14F-4D97-AF65-F5344CB8AC3E}">
        <p14:creationId xmlns:p14="http://schemas.microsoft.com/office/powerpoint/2010/main" val="2183466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latin typeface="Arial" pitchFamily="34" charset="0"/>
                <a:cs typeface="Arial" pitchFamily="34" charset="0"/>
              </a:rPr>
              <a:t>Illegal or Prohibited Marriages</a:t>
            </a:r>
          </a:p>
          <a:p>
            <a:endParaRPr lang="en-US" dirty="0" smtClean="0">
              <a:latin typeface="Arial" pitchFamily="34" charset="0"/>
              <a:cs typeface="Arial" pitchFamily="34" charset="0"/>
            </a:endParaRPr>
          </a:p>
          <a:p>
            <a:r>
              <a:rPr lang="en-US" b="1" dirty="0" smtClean="0">
                <a:latin typeface="Arial" pitchFamily="34" charset="0"/>
                <a:cs typeface="Arial" pitchFamily="34" charset="0"/>
              </a:rPr>
              <a:t>Bigamy and Polygamy</a:t>
            </a:r>
            <a:r>
              <a:rPr lang="en-US" dirty="0" smtClean="0">
                <a:latin typeface="Arial" pitchFamily="34" charset="0"/>
                <a:cs typeface="Arial" pitchFamily="34" charset="0"/>
              </a:rPr>
              <a:t>-What is the difference between bigamy and polygamy? </a:t>
            </a:r>
            <a:r>
              <a:rPr lang="en-US" b="1" dirty="0" smtClean="0">
                <a:latin typeface="Arial" pitchFamily="34" charset="0"/>
                <a:cs typeface="Arial" pitchFamily="34" charset="0"/>
              </a:rPr>
              <a:t>Bigamy</a:t>
            </a:r>
            <a:r>
              <a:rPr lang="en-US" dirty="0" smtClean="0">
                <a:latin typeface="Arial" pitchFamily="34" charset="0"/>
                <a:cs typeface="Arial" pitchFamily="34" charset="0"/>
              </a:rPr>
              <a:t> is an illegal</a:t>
            </a:r>
            <a:r>
              <a:rPr lang="en-US" baseline="0" dirty="0" smtClean="0">
                <a:latin typeface="Arial" pitchFamily="34" charset="0"/>
                <a:cs typeface="Arial" pitchFamily="34" charset="0"/>
              </a:rPr>
              <a:t> act that involves a person has two spouses at the same time.  </a:t>
            </a:r>
            <a:r>
              <a:rPr lang="en-US" b="1" baseline="0" dirty="0" smtClean="0">
                <a:latin typeface="Arial" pitchFamily="34" charset="0"/>
                <a:cs typeface="Arial" pitchFamily="34" charset="0"/>
              </a:rPr>
              <a:t>Polygamy </a:t>
            </a:r>
            <a:r>
              <a:rPr lang="en-US" b="0" baseline="0" dirty="0" smtClean="0">
                <a:latin typeface="Arial" pitchFamily="34" charset="0"/>
                <a:cs typeface="Arial" pitchFamily="34" charset="0"/>
              </a:rPr>
              <a:t>is an illegal act of having more than two spouses at the same time.</a:t>
            </a:r>
          </a:p>
          <a:p>
            <a:r>
              <a:rPr lang="en-US" b="0" baseline="0" dirty="0" smtClean="0">
                <a:latin typeface="Arial" pitchFamily="34" charset="0"/>
                <a:cs typeface="Arial" pitchFamily="34" charset="0"/>
              </a:rPr>
              <a:t>Any marriage that occurs in any state while one person is already married to another person in another state is void. Any children born of any such marriage are also considered to be illegitimate. Some states allow for a marriage to become legal IF the spouse in the other marriage either dies or divorces the person that committed bigamy or polygamy.</a:t>
            </a:r>
            <a:endParaRPr lang="en-US" b="1"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b="1" dirty="0" smtClean="0">
                <a:latin typeface="Arial" pitchFamily="34" charset="0"/>
                <a:cs typeface="Arial" pitchFamily="34" charset="0"/>
              </a:rPr>
              <a:t>Consanguinity and Affinity-</a:t>
            </a:r>
            <a:r>
              <a:rPr lang="en-US" b="0" dirty="0" smtClean="0">
                <a:latin typeface="Arial" pitchFamily="34" charset="0"/>
                <a:cs typeface="Arial" pitchFamily="34" charset="0"/>
              </a:rPr>
              <a:t>Consanguinity means that your are related by blood. Affinity means you are related by marriage. Many</a:t>
            </a:r>
            <a:r>
              <a:rPr lang="en-US" b="0" baseline="0" dirty="0" smtClean="0">
                <a:latin typeface="Arial" pitchFamily="34" charset="0"/>
                <a:cs typeface="Arial" pitchFamily="34" charset="0"/>
              </a:rPr>
              <a:t> states do not allow for first cousins in a family to marry. About half of the states allow for marriages that the people involved are related by affinity.</a:t>
            </a:r>
            <a:endParaRPr lang="en-US" b="1"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EE2ACB81-78B3-4802-BA30-E1922A8E357F}" type="slidenum">
              <a:rPr lang="en-US" smtClean="0"/>
              <a:t>4</a:t>
            </a:fld>
            <a:endParaRPr lang="en-US"/>
          </a:p>
        </p:txBody>
      </p:sp>
    </p:spTree>
    <p:extLst>
      <p:ext uri="{BB962C8B-B14F-4D97-AF65-F5344CB8AC3E}">
        <p14:creationId xmlns:p14="http://schemas.microsoft.com/office/powerpoint/2010/main" val="1198467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effectLst/>
                <a:latin typeface="Arial" pitchFamily="34" charset="0"/>
                <a:cs typeface="Arial" pitchFamily="34" charset="0"/>
              </a:rPr>
              <a:t>Legal Requirements for Marriage</a:t>
            </a:r>
          </a:p>
          <a:p>
            <a:endParaRPr lang="en-US" b="1" dirty="0" smtClean="0">
              <a:effectLst/>
              <a:latin typeface="Arial" pitchFamily="34" charset="0"/>
              <a:cs typeface="Arial" pitchFamily="34" charset="0"/>
            </a:endParaRPr>
          </a:p>
          <a:p>
            <a:r>
              <a:rPr lang="en-US" b="1" dirty="0" smtClean="0">
                <a:effectLst/>
                <a:latin typeface="Arial" pitchFamily="34" charset="0"/>
                <a:cs typeface="Arial" pitchFamily="34" charset="0"/>
              </a:rPr>
              <a:t>Age-varies by state- </a:t>
            </a:r>
            <a:r>
              <a:rPr lang="en-US" dirty="0" smtClean="0">
                <a:effectLst/>
                <a:latin typeface="Arial" pitchFamily="34" charset="0"/>
                <a:cs typeface="Arial" pitchFamily="34" charset="0"/>
              </a:rPr>
              <a:t>The legal age to get married in almost every state is 18 years old. Does anyone know what the N.C. legal age is?</a:t>
            </a:r>
          </a:p>
          <a:p>
            <a:endParaRPr lang="en-US" dirty="0" smtClean="0">
              <a:effectLst/>
              <a:latin typeface="Arial" pitchFamily="34" charset="0"/>
              <a:cs typeface="Arial" pitchFamily="34" charset="0"/>
            </a:endParaRPr>
          </a:p>
          <a:p>
            <a:r>
              <a:rPr lang="en-US" b="1" dirty="0" smtClean="0">
                <a:effectLst/>
                <a:latin typeface="Arial" pitchFamily="34" charset="0"/>
                <a:cs typeface="Arial" pitchFamily="34" charset="0"/>
              </a:rPr>
              <a:t>N.C. Legal Age:</a:t>
            </a:r>
          </a:p>
          <a:p>
            <a:r>
              <a:rPr lang="en-US" dirty="0" smtClean="0">
                <a:effectLst/>
                <a:latin typeface="Arial" pitchFamily="34" charset="0"/>
                <a:cs typeface="Arial" pitchFamily="34" charset="0"/>
              </a:rPr>
              <a:t>Minimum Legal Age With Parental Consent Male: 16; Female: 16 (One or both parents' consent unless minor has certificate of emancipation)</a:t>
            </a:r>
          </a:p>
          <a:p>
            <a:r>
              <a:rPr lang="en-US" dirty="0" smtClean="0">
                <a:effectLst/>
                <a:latin typeface="Arial" pitchFamily="34" charset="0"/>
                <a:cs typeface="Arial" pitchFamily="34" charset="0"/>
              </a:rPr>
              <a:t>Minimum Legal Age Without Parental Consent Male: 18; Female: 18</a:t>
            </a:r>
          </a:p>
          <a:p>
            <a:r>
              <a:rPr lang="en-US" dirty="0" smtClean="0">
                <a:effectLst/>
                <a:latin typeface="Arial" pitchFamily="34" charset="0"/>
                <a:cs typeface="Arial" pitchFamily="34" charset="0"/>
              </a:rPr>
              <a:t>Comments Minors 14-15 may obtain license with court order in case of pregnancy or birth of child</a:t>
            </a:r>
          </a:p>
          <a:p>
            <a:endParaRPr lang="en-US" dirty="0" smtClean="0">
              <a:effectLst/>
              <a:latin typeface="Arial" pitchFamily="34" charset="0"/>
              <a:cs typeface="Arial" pitchFamily="34" charset="0"/>
            </a:endParaRPr>
          </a:p>
          <a:p>
            <a:r>
              <a:rPr lang="en-US" b="1" dirty="0" smtClean="0">
                <a:effectLst/>
                <a:latin typeface="Arial" pitchFamily="34" charset="0"/>
                <a:cs typeface="Arial" pitchFamily="34" charset="0"/>
              </a:rPr>
              <a:t>Marriage License-What </a:t>
            </a:r>
            <a:r>
              <a:rPr lang="en-US" dirty="0" smtClean="0">
                <a:effectLst/>
                <a:latin typeface="Arial" pitchFamily="34" charset="0"/>
                <a:cs typeface="Arial" pitchFamily="34" charset="0"/>
              </a:rPr>
              <a:t>is a marriage license? It is a certificate</a:t>
            </a:r>
            <a:r>
              <a:rPr lang="en-US" baseline="0" dirty="0" smtClean="0">
                <a:effectLst/>
                <a:latin typeface="Arial" pitchFamily="34" charset="0"/>
                <a:cs typeface="Arial" pitchFamily="34" charset="0"/>
              </a:rPr>
              <a:t> that is issued by either a city, county or state government that gives a couple permission to marry. If a state has any waiting period, the license becomes effective after that period of time. There is normally a time period that the marriage license is good for and it will become expired after that period.</a:t>
            </a:r>
            <a:endParaRPr lang="en-US" dirty="0" smtClean="0">
              <a:effectLst/>
              <a:latin typeface="Arial" pitchFamily="34" charset="0"/>
              <a:cs typeface="Arial" pitchFamily="34" charset="0"/>
            </a:endParaRPr>
          </a:p>
          <a:p>
            <a:endParaRPr lang="en-US" dirty="0" smtClean="0">
              <a:effectLst/>
              <a:latin typeface="Arial" pitchFamily="34" charset="0"/>
              <a:cs typeface="Arial" pitchFamily="34" charset="0"/>
            </a:endParaRPr>
          </a:p>
          <a:p>
            <a:r>
              <a:rPr lang="en-US" b="1" dirty="0" smtClean="0">
                <a:effectLst/>
                <a:latin typeface="Arial" pitchFamily="34" charset="0"/>
                <a:cs typeface="Arial" pitchFamily="34" charset="0"/>
              </a:rPr>
              <a:t>Waiting Period-</a:t>
            </a:r>
            <a:r>
              <a:rPr lang="en-US" b="0" dirty="0" smtClean="0">
                <a:effectLst/>
                <a:latin typeface="Arial" pitchFamily="34" charset="0"/>
                <a:cs typeface="Arial" pitchFamily="34" charset="0"/>
              </a:rPr>
              <a:t>most</a:t>
            </a:r>
            <a:r>
              <a:rPr lang="en-US" b="0" baseline="0" dirty="0" smtClean="0">
                <a:effectLst/>
                <a:latin typeface="Arial" pitchFamily="34" charset="0"/>
                <a:cs typeface="Arial" pitchFamily="34" charset="0"/>
              </a:rPr>
              <a:t> states require a period of time before the actual marriage license is issued. The main reasons are to allow for any cases of fraud, force or duress or any other untruthful act to be uncovered. It also gives any parents that object to the marriage to voice that objection.</a:t>
            </a:r>
            <a:endParaRPr lang="en-US" b="1" dirty="0" smtClean="0">
              <a:effectLst/>
              <a:latin typeface="Arial" pitchFamily="34" charset="0"/>
              <a:cs typeface="Arial" pitchFamily="34" charset="0"/>
            </a:endParaRPr>
          </a:p>
          <a:p>
            <a:endParaRPr lang="en-US" b="1" dirty="0" smtClean="0">
              <a:effectLst/>
              <a:latin typeface="Arial" pitchFamily="34" charset="0"/>
              <a:cs typeface="Arial" pitchFamily="34" charset="0"/>
            </a:endParaRPr>
          </a:p>
          <a:p>
            <a:r>
              <a:rPr lang="en-US" b="1" dirty="0" smtClean="0">
                <a:effectLst/>
                <a:latin typeface="Arial" pitchFamily="34" charset="0"/>
                <a:cs typeface="Arial" pitchFamily="34" charset="0"/>
              </a:rPr>
              <a:t>Blood Test and Physical Exam-</a:t>
            </a:r>
            <a:r>
              <a:rPr lang="en-US" b="0" dirty="0" smtClean="0">
                <a:effectLst/>
                <a:latin typeface="Arial" pitchFamily="34" charset="0"/>
                <a:cs typeface="Arial" pitchFamily="34" charset="0"/>
              </a:rPr>
              <a:t>some</a:t>
            </a:r>
            <a:r>
              <a:rPr lang="en-US" b="0" baseline="0" dirty="0" smtClean="0">
                <a:effectLst/>
                <a:latin typeface="Arial" pitchFamily="34" charset="0"/>
                <a:cs typeface="Arial" pitchFamily="34" charset="0"/>
              </a:rPr>
              <a:t> states require blood tests in order to screen for infectious diseases such as AIDS, sexually transmitted </a:t>
            </a:r>
            <a:r>
              <a:rPr lang="en-US" b="0" baseline="0" dirty="0" err="1" smtClean="0">
                <a:effectLst/>
                <a:latin typeface="Arial" pitchFamily="34" charset="0"/>
                <a:cs typeface="Arial" pitchFamily="34" charset="0"/>
              </a:rPr>
              <a:t>sieases</a:t>
            </a:r>
            <a:r>
              <a:rPr lang="en-US" b="0" baseline="0" dirty="0" smtClean="0">
                <a:effectLst/>
                <a:latin typeface="Arial" pitchFamily="34" charset="0"/>
                <a:cs typeface="Arial" pitchFamily="34" charset="0"/>
              </a:rPr>
              <a:t>, sickle cell anemia, Rubella and infectious tuberculosis. </a:t>
            </a:r>
            <a:endParaRPr lang="en-US" b="1" dirty="0" smtClean="0">
              <a:effectLst/>
              <a:latin typeface="Arial" pitchFamily="34" charset="0"/>
              <a:cs typeface="Arial" pitchFamily="34" charset="0"/>
            </a:endParaRPr>
          </a:p>
          <a:p>
            <a:endParaRPr lang="en-US" dirty="0" smtClean="0">
              <a:effectLst/>
              <a:latin typeface="Arial" pitchFamily="34" charset="0"/>
              <a:cs typeface="Arial" pitchFamily="34" charset="0"/>
            </a:endParaRPr>
          </a:p>
          <a:p>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EE2ACB81-78B3-4802-BA30-E1922A8E357F}" type="slidenum">
              <a:rPr lang="en-US" smtClean="0"/>
              <a:t>5</a:t>
            </a:fld>
            <a:endParaRPr lang="en-US"/>
          </a:p>
        </p:txBody>
      </p:sp>
    </p:spTree>
    <p:extLst>
      <p:ext uri="{BB962C8B-B14F-4D97-AF65-F5344CB8AC3E}">
        <p14:creationId xmlns:p14="http://schemas.microsoft.com/office/powerpoint/2010/main" val="1492099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1" fontAlgn="auto" latinLnBrk="0" hangingPunct="1">
              <a:lnSpc>
                <a:spcPct val="115000"/>
              </a:lnSpc>
              <a:spcBef>
                <a:spcPts val="0"/>
              </a:spcBef>
              <a:spcAft>
                <a:spcPts val="0"/>
              </a:spcAft>
              <a:buClrTx/>
              <a:buSzTx/>
              <a:buFontTx/>
              <a:buAutoNum type="alphaUcPeriod" startAt="5"/>
              <a:tabLst/>
              <a:defRPr/>
            </a:pPr>
            <a:r>
              <a:rPr kumimoji="0" lang="en-US" sz="1600" b="1" i="0" u="none" strike="noStrike" kern="1200" cap="none" spc="0" normalizeH="0" baseline="0" noProof="0" dirty="0" smtClean="0">
                <a:ln>
                  <a:noFill/>
                </a:ln>
                <a:solidFill>
                  <a:prstClr val="black"/>
                </a:solidFill>
                <a:effectLst/>
                <a:uLnTx/>
                <a:uFillTx/>
                <a:latin typeface="Arial" pitchFamily="34" charset="0"/>
                <a:ea typeface="Calibri"/>
                <a:cs typeface="Arial" pitchFamily="34" charset="0"/>
              </a:rPr>
              <a:t>Legal Ways to End a Marriage</a:t>
            </a:r>
          </a:p>
          <a:p>
            <a:pPr marL="342900" marR="0" lvl="0" indent="-342900" algn="l" defTabSz="914400" rtl="0" eaLnBrk="1" fontAlgn="auto" latinLnBrk="0" hangingPunct="1">
              <a:lnSpc>
                <a:spcPct val="115000"/>
              </a:lnSpc>
              <a:spcBef>
                <a:spcPts val="0"/>
              </a:spcBef>
              <a:spcAft>
                <a:spcPts val="0"/>
              </a:spcAft>
              <a:buClrTx/>
              <a:buSzTx/>
              <a:buFontTx/>
              <a:buAutoNum type="alphaUcPeriod" startAt="5"/>
              <a:tabLst/>
              <a:defRPr/>
            </a:pPr>
            <a:endParaRPr kumimoji="0" lang="en-US" sz="1600" b="1" i="0" u="none" strike="noStrike" kern="1200" cap="none" spc="0" normalizeH="0" baseline="0" noProof="0" dirty="0" smtClean="0">
              <a:ln>
                <a:noFill/>
              </a:ln>
              <a:solidFill>
                <a:prstClr val="black"/>
              </a:solidFill>
              <a:effectLst/>
              <a:uLnTx/>
              <a:uFillTx/>
              <a:latin typeface="Arial" pitchFamily="34" charset="0"/>
              <a:ea typeface="Calibri"/>
              <a:cs typeface="Arial" pitchFamily="34" charset="0"/>
            </a:endParaRPr>
          </a:p>
          <a:p>
            <a:pPr marL="342900" marR="0" lvl="0" indent="-342900" algn="l" defTabSz="914400" rtl="0" eaLnBrk="1" fontAlgn="auto" latinLnBrk="0" hangingPunct="1">
              <a:lnSpc>
                <a:spcPct val="115000"/>
              </a:lnSpc>
              <a:spcBef>
                <a:spcPts val="0"/>
              </a:spcBef>
              <a:spcAft>
                <a:spcPts val="0"/>
              </a:spcAft>
              <a:buClrTx/>
              <a:buSzTx/>
              <a:buFont typeface="+mj-lt"/>
              <a:buAutoNum type="arabicParenR"/>
              <a:tabLst/>
              <a:defRPr/>
            </a:pPr>
            <a:r>
              <a:rPr kumimoji="0" lang="en-US" sz="1800" b="1" i="0" u="none" strike="noStrike" kern="1200" cap="none" spc="0" normalizeH="0" baseline="0" noProof="0" dirty="0" smtClean="0">
                <a:ln>
                  <a:noFill/>
                </a:ln>
                <a:solidFill>
                  <a:prstClr val="black"/>
                </a:solidFill>
                <a:effectLst/>
                <a:uLnTx/>
                <a:uFillTx/>
                <a:latin typeface="Arial"/>
                <a:ea typeface="Calibri"/>
                <a:cs typeface="Times New Roman"/>
              </a:rPr>
              <a:t>Annulment-</a:t>
            </a:r>
            <a:r>
              <a:rPr kumimoji="0" lang="en-US" sz="1800" b="0" i="0" u="none" strike="noStrike" kern="1200" cap="none" spc="0" normalizeH="0" baseline="0" noProof="0" dirty="0" smtClean="0">
                <a:ln>
                  <a:noFill/>
                </a:ln>
                <a:solidFill>
                  <a:prstClr val="black"/>
                </a:solidFill>
                <a:effectLst/>
                <a:uLnTx/>
                <a:uFillTx/>
                <a:latin typeface="Arial"/>
                <a:ea typeface="Calibri"/>
                <a:cs typeface="Times New Roman"/>
              </a:rPr>
              <a:t> What is an annulment? Is pregnancy a reason for an annulment? </a:t>
            </a:r>
          </a:p>
          <a:p>
            <a:pPr marL="0" marR="0" lvl="0" indent="0" algn="l" defTabSz="914400" rtl="0" eaLnBrk="1" fontAlgn="auto" latinLnBrk="0" hangingPunct="1">
              <a:lnSpc>
                <a:spcPct val="115000"/>
              </a:lnSpc>
              <a:spcBef>
                <a:spcPts val="0"/>
              </a:spcBef>
              <a:spcAft>
                <a:spcPts val="0"/>
              </a:spcAft>
              <a:buClrTx/>
              <a:buSzTx/>
              <a:buFont typeface="+mj-lt"/>
              <a:buNone/>
              <a:tabLst/>
              <a:defRPr/>
            </a:pPr>
            <a:r>
              <a:rPr kumimoji="0" lang="en-US" sz="1800" b="0" i="0" u="none" strike="noStrike" kern="1200" cap="none" spc="0" normalizeH="0" baseline="0" noProof="0" dirty="0" smtClean="0">
                <a:ln>
                  <a:noFill/>
                </a:ln>
                <a:solidFill>
                  <a:prstClr val="black"/>
                </a:solidFill>
                <a:effectLst/>
                <a:uLnTx/>
                <a:uFillTx/>
                <a:latin typeface="Arial"/>
                <a:ea typeface="Calibri"/>
                <a:cs typeface="Times New Roman"/>
              </a:rPr>
              <a:t>	Annulment is a legal procedure that held before a probate judge. The person seeking the annulment must prove certain legal reasons for the annulment. While the actual reason for an annulment to be granted by a judge vary based on each state, two reasons are standard. These reasons are fraud and duress. Fraud can be anything from not being of age, not intending to have children and the other spouse not having any knowledge, and concealing a pregnancy by someone other than the present male spouse.</a:t>
            </a:r>
            <a:endParaRPr kumimoji="0" lang="en-US" sz="1800" b="1" i="0" u="none" strike="noStrike" kern="1200" cap="none" spc="0" normalizeH="0" baseline="0" noProof="0" dirty="0" smtClean="0">
              <a:ln>
                <a:noFill/>
              </a:ln>
              <a:solidFill>
                <a:prstClr val="black"/>
              </a:solidFill>
              <a:effectLst/>
              <a:uLnTx/>
              <a:uFillTx/>
              <a:latin typeface="Arial"/>
              <a:ea typeface="Calibri"/>
              <a:cs typeface="Times New Roman"/>
            </a:endParaRPr>
          </a:p>
          <a:p>
            <a:pPr marL="342900" marR="0" lvl="0" indent="-342900" algn="l" defTabSz="914400" rtl="0" eaLnBrk="1" fontAlgn="auto" latinLnBrk="0" hangingPunct="1">
              <a:lnSpc>
                <a:spcPct val="115000"/>
              </a:lnSpc>
              <a:spcBef>
                <a:spcPts val="0"/>
              </a:spcBef>
              <a:spcAft>
                <a:spcPts val="0"/>
              </a:spcAft>
              <a:buClrTx/>
              <a:buSzTx/>
              <a:buFont typeface="+mj-lt"/>
              <a:buAutoNum type="arabicParenR"/>
              <a:tabLst/>
              <a:defRPr/>
            </a:pPr>
            <a:endParaRPr kumimoji="0" lang="en-US" sz="1600" b="1" i="0" u="none" strike="noStrike" kern="1200" cap="none" spc="0" normalizeH="0" baseline="0" noProof="0" dirty="0" smtClean="0">
              <a:ln>
                <a:noFill/>
              </a:ln>
              <a:solidFill>
                <a:prstClr val="black"/>
              </a:solidFill>
              <a:effectLst/>
              <a:uLnTx/>
              <a:uFillTx/>
              <a:latin typeface="+mn-lt"/>
              <a:ea typeface="Calibri"/>
              <a:cs typeface="Times New Roman"/>
            </a:endParaRPr>
          </a:p>
          <a:p>
            <a:pPr marL="342900" marR="0" lvl="0" indent="-342900" algn="l" defTabSz="914400" rtl="0" eaLnBrk="1" fontAlgn="auto" latinLnBrk="0" hangingPunct="1">
              <a:lnSpc>
                <a:spcPct val="115000"/>
              </a:lnSpc>
              <a:spcBef>
                <a:spcPts val="0"/>
              </a:spcBef>
              <a:spcAft>
                <a:spcPts val="0"/>
              </a:spcAft>
              <a:buClrTx/>
              <a:buSzTx/>
              <a:buFont typeface="+mj-lt"/>
              <a:buAutoNum type="arabicParenR"/>
              <a:tabLst/>
              <a:defRPr/>
            </a:pPr>
            <a:r>
              <a:rPr kumimoji="0" lang="en-US" sz="1800" b="1" i="0" u="none" strike="noStrike" kern="1200" cap="none" spc="0" normalizeH="0" baseline="0" noProof="0" dirty="0" smtClean="0">
                <a:ln>
                  <a:noFill/>
                </a:ln>
                <a:solidFill>
                  <a:prstClr val="black"/>
                </a:solidFill>
                <a:effectLst/>
                <a:uLnTx/>
                <a:uFillTx/>
                <a:latin typeface="Arial"/>
                <a:ea typeface="Calibri"/>
                <a:cs typeface="Times New Roman"/>
              </a:rPr>
              <a:t>Legal Separation-</a:t>
            </a:r>
            <a:r>
              <a:rPr kumimoji="0" lang="en-US" sz="1800" b="0" i="0" u="none" strike="noStrike" kern="1200" cap="none" spc="0" normalizeH="0" baseline="0" noProof="0" dirty="0" smtClean="0">
                <a:ln>
                  <a:noFill/>
                </a:ln>
                <a:solidFill>
                  <a:prstClr val="black"/>
                </a:solidFill>
                <a:effectLst/>
                <a:uLnTx/>
                <a:uFillTx/>
                <a:latin typeface="Arial"/>
                <a:ea typeface="Calibri"/>
                <a:cs typeface="Times New Roman"/>
              </a:rPr>
              <a:t>It is a court judgment that ends the right to cohabitate or live together. This can also temporarily decide child custody issues and monetary support. The couple will remain legally married until there is a divorce.</a:t>
            </a:r>
          </a:p>
          <a:p>
            <a:pPr marL="342900" marR="0" lvl="0" indent="-342900" algn="l" defTabSz="914400" rtl="0" eaLnBrk="1" fontAlgn="auto" latinLnBrk="0" hangingPunct="1">
              <a:lnSpc>
                <a:spcPct val="115000"/>
              </a:lnSpc>
              <a:spcBef>
                <a:spcPts val="0"/>
              </a:spcBef>
              <a:spcAft>
                <a:spcPts val="0"/>
              </a:spcAft>
              <a:buClrTx/>
              <a:buSzTx/>
              <a:buFont typeface="+mj-lt"/>
              <a:buAutoNum type="arabicParenR"/>
              <a:tabLst/>
              <a:defRPr/>
            </a:pPr>
            <a:endParaRPr kumimoji="0" lang="en-US" sz="1600" b="1" i="0" u="none" strike="noStrike" kern="1200" cap="none" spc="0" normalizeH="0" baseline="0" noProof="0" dirty="0" smtClean="0">
              <a:ln>
                <a:noFill/>
              </a:ln>
              <a:solidFill>
                <a:prstClr val="black"/>
              </a:solidFill>
              <a:effectLst/>
              <a:uLnTx/>
              <a:uFillTx/>
              <a:latin typeface="+mn-lt"/>
              <a:ea typeface="Calibri"/>
              <a:cs typeface="Times New Roman"/>
            </a:endParaRPr>
          </a:p>
          <a:p>
            <a:pPr marL="342900" marR="0" lvl="0" indent="-342900" algn="l" defTabSz="914400" rtl="0" eaLnBrk="1" fontAlgn="auto" latinLnBrk="0" hangingPunct="1">
              <a:lnSpc>
                <a:spcPct val="115000"/>
              </a:lnSpc>
              <a:spcBef>
                <a:spcPts val="0"/>
              </a:spcBef>
              <a:spcAft>
                <a:spcPts val="0"/>
              </a:spcAft>
              <a:buClrTx/>
              <a:buSzTx/>
              <a:buFont typeface="+mj-lt"/>
              <a:buAutoNum type="arabicParenR"/>
              <a:tabLst/>
              <a:defRPr/>
            </a:pPr>
            <a:r>
              <a:rPr kumimoji="0" lang="en-US" sz="1800" b="1" i="0" u="none" strike="noStrike" kern="1200" cap="none" spc="0" normalizeH="0" baseline="0" noProof="0" dirty="0" smtClean="0">
                <a:ln>
                  <a:noFill/>
                </a:ln>
                <a:solidFill>
                  <a:prstClr val="black"/>
                </a:solidFill>
                <a:effectLst/>
                <a:uLnTx/>
                <a:uFillTx/>
                <a:latin typeface="Arial"/>
                <a:ea typeface="Calibri"/>
                <a:cs typeface="Times New Roman"/>
              </a:rPr>
              <a:t>Divorce-</a:t>
            </a:r>
          </a:p>
          <a:p>
            <a:pPr marL="342900" marR="0" lvl="0" indent="-342900" algn="l" defTabSz="914400" rtl="0" eaLnBrk="1" fontAlgn="auto" latinLnBrk="0" hangingPunct="1">
              <a:lnSpc>
                <a:spcPct val="115000"/>
              </a:lnSpc>
              <a:spcBef>
                <a:spcPts val="0"/>
              </a:spcBef>
              <a:spcAft>
                <a:spcPts val="0"/>
              </a:spcAft>
              <a:buClrTx/>
              <a:buSzTx/>
              <a:buFont typeface="+mj-lt"/>
              <a:buAutoNum type="arabicParenR"/>
              <a:tabLst/>
              <a:defRPr/>
            </a:pPr>
            <a:endParaRPr kumimoji="0" lang="en-US" sz="1600" b="1" i="0" u="none" strike="noStrike" kern="1200" cap="none" spc="0" normalizeH="0" baseline="0" noProof="0" dirty="0" smtClean="0">
              <a:ln>
                <a:noFill/>
              </a:ln>
              <a:solidFill>
                <a:prstClr val="black"/>
              </a:solidFill>
              <a:effectLst/>
              <a:uLnTx/>
              <a:uFillTx/>
              <a:latin typeface="+mn-lt"/>
              <a:ea typeface="Calibri"/>
              <a:cs typeface="Times New Roman"/>
            </a:endParaRPr>
          </a:p>
          <a:p>
            <a:pPr marL="800100" marR="0" lvl="1" indent="-34290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1800" b="1" i="0" u="none" strike="noStrike" kern="1200" cap="none" spc="0" normalizeH="0" baseline="0" noProof="0" dirty="0" smtClean="0">
                <a:ln>
                  <a:noFill/>
                </a:ln>
                <a:solidFill>
                  <a:prstClr val="black"/>
                </a:solidFill>
                <a:effectLst/>
                <a:uLnTx/>
                <a:uFillTx/>
                <a:latin typeface="Arial"/>
                <a:ea typeface="Calibri"/>
                <a:cs typeface="Times New Roman"/>
              </a:rPr>
              <a:t>Adultery-</a:t>
            </a:r>
            <a:r>
              <a:rPr kumimoji="0" lang="en-US" sz="1800" b="0" i="0" u="none" strike="noStrike" kern="1200" cap="none" spc="0" normalizeH="0" baseline="0" noProof="0" dirty="0" smtClean="0">
                <a:ln>
                  <a:noFill/>
                </a:ln>
                <a:solidFill>
                  <a:prstClr val="black"/>
                </a:solidFill>
                <a:effectLst/>
                <a:uLnTx/>
                <a:uFillTx/>
                <a:latin typeface="Arial"/>
                <a:ea typeface="Calibri"/>
                <a:cs typeface="Times New Roman"/>
              </a:rPr>
              <a:t>What is adultery? Is when one spouse has sexual relations with someone outside of the marriage. This can be a crime in some states depending on laws. However proving criminal adultery is difficult to prove. The spouse seeking the divorce must prove through other means that their spouse committed adultery or had the opportunity to do so.</a:t>
            </a:r>
            <a:endParaRPr kumimoji="0" lang="en-US" sz="1800" b="1" i="0" u="none" strike="noStrike" kern="1200" cap="none" spc="0" normalizeH="0" baseline="0" noProof="0" dirty="0" smtClean="0">
              <a:ln>
                <a:noFill/>
              </a:ln>
              <a:solidFill>
                <a:prstClr val="black"/>
              </a:solidFill>
              <a:effectLst/>
              <a:uLnTx/>
              <a:uFillTx/>
              <a:latin typeface="Arial"/>
              <a:ea typeface="Calibri"/>
              <a:cs typeface="Times New Roman"/>
            </a:endParaRPr>
          </a:p>
          <a:p>
            <a:pPr marL="342900" marR="0" lvl="0" indent="-342900" algn="l" defTabSz="914400" rtl="0" eaLnBrk="1" fontAlgn="auto" latinLnBrk="0" hangingPunct="1">
              <a:lnSpc>
                <a:spcPct val="150000"/>
              </a:lnSpc>
              <a:spcBef>
                <a:spcPts val="0"/>
              </a:spcBef>
              <a:spcAft>
                <a:spcPts val="0"/>
              </a:spcAft>
              <a:buClrTx/>
              <a:buSzTx/>
              <a:buFont typeface="Arial" pitchFamily="34" charset="0"/>
              <a:buChar char="•"/>
              <a:tabLst/>
              <a:defRPr/>
            </a:pPr>
            <a:endParaRPr kumimoji="0" lang="en-US" sz="1600" b="1" i="0" u="none" strike="noStrike" kern="1200" cap="none" spc="0" normalizeH="0" baseline="0" noProof="0" dirty="0" smtClean="0">
              <a:ln>
                <a:noFill/>
              </a:ln>
              <a:solidFill>
                <a:prstClr val="black"/>
              </a:solidFill>
              <a:effectLst/>
              <a:uLnTx/>
              <a:uFillTx/>
              <a:latin typeface="+mn-lt"/>
              <a:ea typeface="Calibri"/>
              <a:cs typeface="Times New Roman"/>
            </a:endParaRPr>
          </a:p>
          <a:p>
            <a:pPr marL="800100" marR="0" lvl="1" indent="-34290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1800" b="1" i="0" u="none" strike="noStrike" kern="1200" cap="none" spc="0" normalizeH="0" baseline="0" noProof="0" dirty="0" smtClean="0">
                <a:ln>
                  <a:noFill/>
                </a:ln>
                <a:solidFill>
                  <a:prstClr val="black"/>
                </a:solidFill>
                <a:effectLst/>
                <a:uLnTx/>
                <a:uFillTx/>
                <a:latin typeface="Arial"/>
                <a:ea typeface="Calibri"/>
                <a:cs typeface="Times New Roman"/>
              </a:rPr>
              <a:t>Cruelty-</a:t>
            </a:r>
            <a:r>
              <a:rPr kumimoji="0" lang="en-US" sz="1800" b="0" i="0" u="none" strike="noStrike" kern="1200" cap="none" spc="0" normalizeH="0" baseline="0" noProof="0" dirty="0" smtClean="0">
                <a:ln>
                  <a:noFill/>
                </a:ln>
                <a:solidFill>
                  <a:prstClr val="black"/>
                </a:solidFill>
                <a:effectLst/>
                <a:uLnTx/>
                <a:uFillTx/>
                <a:latin typeface="Arial"/>
                <a:ea typeface="Calibri"/>
                <a:cs typeface="Times New Roman"/>
              </a:rPr>
              <a:t>can be either physical or mental cruelty or both in some cases. This may need to be more than one occurrence in order to use as a reason for divorce.</a:t>
            </a:r>
            <a:endParaRPr kumimoji="0" lang="en-US" sz="1800" b="1" i="0" u="none" strike="noStrike" kern="1200" cap="none" spc="0" normalizeH="0" baseline="0" noProof="0" dirty="0" smtClean="0">
              <a:ln>
                <a:noFill/>
              </a:ln>
              <a:solidFill>
                <a:prstClr val="black"/>
              </a:solidFill>
              <a:effectLst/>
              <a:uLnTx/>
              <a:uFillTx/>
              <a:latin typeface="Arial"/>
              <a:ea typeface="Calibri"/>
              <a:cs typeface="Times New Roman"/>
            </a:endParaRPr>
          </a:p>
          <a:p>
            <a:pPr marL="342900" marR="0" lvl="0" indent="-342900" algn="l" defTabSz="914400" rtl="0" eaLnBrk="1" fontAlgn="auto" latinLnBrk="0" hangingPunct="1">
              <a:lnSpc>
                <a:spcPct val="150000"/>
              </a:lnSpc>
              <a:spcBef>
                <a:spcPts val="0"/>
              </a:spcBef>
              <a:spcAft>
                <a:spcPts val="0"/>
              </a:spcAft>
              <a:buClrTx/>
              <a:buSzTx/>
              <a:buFont typeface="Arial" pitchFamily="34" charset="0"/>
              <a:buChar char="•"/>
              <a:tabLst/>
              <a:defRPr/>
            </a:pPr>
            <a:endParaRPr kumimoji="0" lang="en-US" sz="1600" b="1" i="0" u="none" strike="noStrike" kern="1200" cap="none" spc="0" normalizeH="0" baseline="0" noProof="0" dirty="0" smtClean="0">
              <a:ln>
                <a:noFill/>
              </a:ln>
              <a:solidFill>
                <a:prstClr val="black"/>
              </a:solidFill>
              <a:effectLst/>
              <a:uLnTx/>
              <a:uFillTx/>
              <a:latin typeface="+mn-lt"/>
              <a:ea typeface="Calibri"/>
              <a:cs typeface="Times New Roman"/>
            </a:endParaRPr>
          </a:p>
          <a:p>
            <a:pPr marL="800100" marR="0" lvl="1" indent="-34290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1800" b="1" i="0" u="none" strike="noStrike" kern="1200" cap="none" spc="0" normalizeH="0" baseline="0" noProof="0" dirty="0" smtClean="0">
                <a:ln>
                  <a:noFill/>
                </a:ln>
                <a:solidFill>
                  <a:prstClr val="black"/>
                </a:solidFill>
                <a:effectLst/>
                <a:uLnTx/>
                <a:uFillTx/>
                <a:latin typeface="Arial"/>
                <a:ea typeface="Calibri"/>
                <a:cs typeface="Times New Roman"/>
              </a:rPr>
              <a:t>Desertion, alcohol and drugs-</a:t>
            </a:r>
          </a:p>
          <a:p>
            <a:pPr marL="800100" marR="0" lvl="1" indent="-34290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1800" b="1" i="0" u="none" strike="noStrike" kern="1200" cap="none" spc="0" normalizeH="0" baseline="0" noProof="0" dirty="0" smtClean="0">
                <a:ln>
                  <a:noFill/>
                </a:ln>
                <a:solidFill>
                  <a:prstClr val="black"/>
                </a:solidFill>
                <a:effectLst/>
                <a:uLnTx/>
                <a:uFillTx/>
                <a:latin typeface="Arial"/>
                <a:ea typeface="Calibri"/>
                <a:cs typeface="Times New Roman"/>
              </a:rPr>
              <a:t>desertion</a:t>
            </a:r>
            <a:r>
              <a:rPr kumimoji="0" lang="en-US" sz="1800" b="0" i="0" u="none" strike="noStrike" kern="1200" cap="none" spc="0" normalizeH="0" baseline="0" noProof="0" dirty="0" smtClean="0">
                <a:ln>
                  <a:noFill/>
                </a:ln>
                <a:solidFill>
                  <a:prstClr val="black"/>
                </a:solidFill>
                <a:effectLst/>
                <a:uLnTx/>
                <a:uFillTx/>
                <a:latin typeface="Arial"/>
                <a:ea typeface="Calibri"/>
                <a:cs typeface="Times New Roman"/>
              </a:rPr>
              <a:t> is when one spouse separates from the other for unjustified reasons. The length of the separation is usually at least one year.</a:t>
            </a:r>
          </a:p>
          <a:p>
            <a:pPr marL="800100" marR="0" lvl="1" indent="-34290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1800" b="1" i="0" u="none" strike="noStrike" kern="1200" cap="none" spc="0" normalizeH="0" baseline="0" noProof="0" dirty="0" smtClean="0">
                <a:ln>
                  <a:noFill/>
                </a:ln>
                <a:solidFill>
                  <a:prstClr val="black"/>
                </a:solidFill>
                <a:effectLst/>
                <a:uLnTx/>
                <a:uFillTx/>
                <a:latin typeface="Arial"/>
                <a:ea typeface="Calibri"/>
                <a:cs typeface="Times New Roman"/>
              </a:rPr>
              <a:t>Alcohol </a:t>
            </a:r>
            <a:r>
              <a:rPr kumimoji="0" lang="en-US" sz="1800" b="0" i="0" u="none" strike="noStrike" kern="1200" cap="none" spc="0" normalizeH="0" baseline="0" noProof="0" dirty="0" smtClean="0">
                <a:ln>
                  <a:noFill/>
                </a:ln>
                <a:solidFill>
                  <a:prstClr val="black"/>
                </a:solidFill>
                <a:effectLst/>
                <a:uLnTx/>
                <a:uFillTx/>
                <a:latin typeface="Arial"/>
                <a:ea typeface="Calibri"/>
                <a:cs typeface="Times New Roman"/>
              </a:rPr>
              <a:t>or </a:t>
            </a:r>
            <a:r>
              <a:rPr kumimoji="0" lang="en-US" sz="1800" b="1" i="0" u="none" strike="noStrike" kern="1200" cap="none" spc="0" normalizeH="0" baseline="0" noProof="0" dirty="0" smtClean="0">
                <a:ln>
                  <a:noFill/>
                </a:ln>
                <a:solidFill>
                  <a:prstClr val="black"/>
                </a:solidFill>
                <a:effectLst/>
                <a:uLnTx/>
                <a:uFillTx/>
                <a:latin typeface="Arial"/>
                <a:ea typeface="Calibri"/>
                <a:cs typeface="Times New Roman"/>
              </a:rPr>
              <a:t>drug addiction</a:t>
            </a:r>
            <a:r>
              <a:rPr kumimoji="0" lang="en-US" sz="1800" b="0" i="0" u="none" strike="noStrike" kern="1200" cap="none" spc="0" normalizeH="0" baseline="0" noProof="0" dirty="0" smtClean="0">
                <a:ln>
                  <a:noFill/>
                </a:ln>
                <a:solidFill>
                  <a:prstClr val="black"/>
                </a:solidFill>
                <a:effectLst/>
                <a:uLnTx/>
                <a:uFillTx/>
                <a:latin typeface="Arial"/>
                <a:ea typeface="Calibri"/>
                <a:cs typeface="Times New Roman"/>
              </a:rPr>
              <a:t> can be used as a reason for divorce but must be confirmed, constant, voluntary and excessive by the offending spouse.</a:t>
            </a:r>
            <a:endParaRPr kumimoji="0" lang="en-US" sz="1800" b="1" i="0" u="none" strike="noStrike" kern="1200" cap="none" spc="0" normalizeH="0" baseline="0" noProof="0" dirty="0" smtClean="0">
              <a:ln>
                <a:noFill/>
              </a:ln>
              <a:solidFill>
                <a:prstClr val="black"/>
              </a:solidFill>
              <a:effectLst/>
              <a:uLnTx/>
              <a:uFillTx/>
              <a:latin typeface="Arial"/>
              <a:ea typeface="Calibri"/>
              <a:cs typeface="Times New Roman"/>
            </a:endParaRPr>
          </a:p>
          <a:p>
            <a:pPr marL="342900" marR="0" lvl="0" indent="-342900" algn="l" defTabSz="914400" rtl="0" eaLnBrk="1" fontAlgn="auto" latinLnBrk="0" hangingPunct="1">
              <a:lnSpc>
                <a:spcPct val="150000"/>
              </a:lnSpc>
              <a:spcBef>
                <a:spcPts val="0"/>
              </a:spcBef>
              <a:spcAft>
                <a:spcPts val="0"/>
              </a:spcAft>
              <a:buClrTx/>
              <a:buSzTx/>
              <a:buFont typeface="Arial" pitchFamily="34" charset="0"/>
              <a:buChar char="•"/>
              <a:tabLst/>
              <a:defRPr/>
            </a:pPr>
            <a:endParaRPr kumimoji="0" lang="en-US" sz="1600" b="1" i="0" u="none" strike="noStrike" kern="1200" cap="none" spc="0" normalizeH="0" baseline="0" noProof="0" dirty="0" smtClean="0">
              <a:ln>
                <a:noFill/>
              </a:ln>
              <a:solidFill>
                <a:prstClr val="black"/>
              </a:solidFill>
              <a:effectLst/>
              <a:uLnTx/>
              <a:uFillTx/>
              <a:latin typeface="+mn-lt"/>
              <a:ea typeface="Calibri"/>
              <a:cs typeface="Times New Roman"/>
            </a:endParaRPr>
          </a:p>
          <a:p>
            <a:pPr marL="800100" marR="0" lvl="1" indent="-342900" algn="l" defTabSz="914400" rtl="0" eaLnBrk="1" fontAlgn="auto" latinLnBrk="0" hangingPunct="1">
              <a:lnSpc>
                <a:spcPct val="150000"/>
              </a:lnSpc>
              <a:spcBef>
                <a:spcPts val="0"/>
              </a:spcBef>
              <a:spcAft>
                <a:spcPts val="1000"/>
              </a:spcAft>
              <a:buClrTx/>
              <a:buSzTx/>
              <a:buFont typeface="Arial" pitchFamily="34" charset="0"/>
              <a:buChar char="•"/>
              <a:tabLst/>
              <a:defRPr/>
            </a:pPr>
            <a:r>
              <a:rPr kumimoji="0" lang="en-US" sz="1800" b="1" i="0" u="none" strike="noStrike" kern="1200" cap="none" spc="0" normalizeH="0" baseline="0" noProof="0" dirty="0" smtClean="0">
                <a:ln>
                  <a:noFill/>
                </a:ln>
                <a:solidFill>
                  <a:prstClr val="black"/>
                </a:solidFill>
                <a:effectLst/>
                <a:uLnTx/>
                <a:uFillTx/>
                <a:latin typeface="Arial"/>
                <a:ea typeface="Calibri"/>
                <a:cs typeface="Times New Roman"/>
              </a:rPr>
              <a:t>No Fault Divorce-</a:t>
            </a:r>
            <a:r>
              <a:rPr kumimoji="0" lang="en-US" sz="1800" b="0" i="0" u="none" strike="noStrike" kern="1200" cap="none" spc="0" normalizeH="0" baseline="0" noProof="0" dirty="0" smtClean="0">
                <a:ln>
                  <a:noFill/>
                </a:ln>
                <a:solidFill>
                  <a:prstClr val="black"/>
                </a:solidFill>
                <a:effectLst/>
                <a:uLnTx/>
                <a:uFillTx/>
                <a:latin typeface="Arial"/>
                <a:ea typeface="Calibri"/>
                <a:cs typeface="Times New Roman"/>
              </a:rPr>
              <a:t>Most states now have some type or version of a no fault divorce. This means a divorce is granted without either spouse having to prove anything about the other spouse in order to get a divorce</a:t>
            </a:r>
            <a:endParaRPr kumimoji="0" lang="en-US" sz="1600" b="1" i="0" u="none" strike="noStrike" kern="1200" cap="none" spc="0" normalizeH="0" baseline="0" noProof="0" dirty="0" smtClean="0">
              <a:ln>
                <a:noFill/>
              </a:ln>
              <a:solidFill>
                <a:prstClr val="black"/>
              </a:solidFill>
              <a:effectLst/>
              <a:uLnTx/>
              <a:uFillTx/>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EE2ACB81-78B3-4802-BA30-E1922A8E357F}" type="slidenum">
              <a:rPr lang="en-US" smtClean="0"/>
              <a:t>6</a:t>
            </a:fld>
            <a:endParaRPr lang="en-US"/>
          </a:p>
        </p:txBody>
      </p:sp>
    </p:spTree>
    <p:extLst>
      <p:ext uri="{BB962C8B-B14F-4D97-AF65-F5344CB8AC3E}">
        <p14:creationId xmlns:p14="http://schemas.microsoft.com/office/powerpoint/2010/main" val="2484473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1" fontAlgn="auto" latinLnBrk="0" hangingPunct="1">
              <a:lnSpc>
                <a:spcPct val="150000"/>
              </a:lnSpc>
              <a:spcBef>
                <a:spcPts val="0"/>
              </a:spcBef>
              <a:spcAft>
                <a:spcPts val="0"/>
              </a:spcAft>
              <a:buClrTx/>
              <a:buSzTx/>
              <a:buFontTx/>
              <a:buAutoNum type="arabicParenR" startAt="4"/>
              <a:tabLst/>
              <a:defRPr/>
            </a:pPr>
            <a:r>
              <a:rPr kumimoji="0" lang="en-US" sz="1800" b="1" i="0" u="none" strike="noStrike" kern="1200" cap="none" spc="0" normalizeH="0" baseline="0" noProof="0" dirty="0" smtClean="0">
                <a:ln>
                  <a:noFill/>
                </a:ln>
                <a:solidFill>
                  <a:prstClr val="black"/>
                </a:solidFill>
                <a:effectLst/>
                <a:uLnTx/>
                <a:uFillTx/>
                <a:latin typeface="Arial" pitchFamily="34" charset="0"/>
                <a:ea typeface="Calibri"/>
                <a:cs typeface="Arial" pitchFamily="34" charset="0"/>
              </a:rPr>
              <a:t>Family Legal Issues with a Divorce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Alimony-</a:t>
            </a: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Which spouse receives alimony? Alimony is an allowance for support that is paid by the former spouse in the case of a divorce. The spouse that receives alimony depends on several factors. In at fault divorce, the spouse that is at fault will not receive any alimony. Other factors such as a persons age, income and finances are considered. Their obligations and amount of dependents are also taken into account. Lastly each spouse’s future earning capacity are also taken into consideration.</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C</a:t>
            </a:r>
            <a:r>
              <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hild Custody-</a:t>
            </a: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involves the court deciding who (which parent) has </a:t>
            </a:r>
            <a:r>
              <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physical custody </a:t>
            </a: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of the child or children and which parent has </a:t>
            </a:r>
            <a:r>
              <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legal custody</a:t>
            </a: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 of the children. </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Legal custody</a:t>
            </a: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 deals with a parent’s right to make major decisions about the children’s health, education and welfare.</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Physical Custody </a:t>
            </a: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deals with which parent the children live with. Parents that have sole custody have more rights involving children than the other parent. Joint custody gives both parents equal rights in most cases. Some states award custody to the parent that provided the most care on a daily basis for the children. Many states also take into consideration the children’s personal wants and wishes.</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Child Support-</a:t>
            </a: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child support is total support for a child or children by both parents. The finances of each parent are considered but each must contribute something in the way of money. Support must cover a child’s basic needs as well as the standard of living of each parent. Children are entitled to support from both parents even if the parents were not married at the time of the child’s birth. A child has an equal right to share in the parent’s income and of any current spouse and any other dependents.</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Support Enforcement- </a:t>
            </a: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child support is enforced  through the courts or sometimes an administrative hearing officer. If a parent moves out of state, that state can enforce the child support to include having a parent’s paycheck garnished for any child support due and any that has not been paid. In addition any state or federal tax returns for a person responsible for paying child support can be garnished or seized as well as a lien being placed on any real property a person owns if necessary.</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Marital property-</a:t>
            </a: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state law determines how marital property is distributed. If the state is a </a:t>
            </a:r>
            <a:r>
              <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non-community</a:t>
            </a: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 property state, then the assets and any earnings gained during the marriage are divided based upon the contribution of the individual person. (Ex: the person earning the most may get two-thirds of the property and the other spouse and lower earner only get one-third). In </a:t>
            </a:r>
            <a:r>
              <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community</a:t>
            </a: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 property states, each spouse gets an equal portion of the assets that were acquired during the marriage. It does not matter which spouse earned more or which spouse owned or bought the property.</a:t>
            </a:r>
            <a:endPar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EE2ACB81-78B3-4802-BA30-E1922A8E357F}" type="slidenum">
              <a:rPr lang="en-US" smtClean="0"/>
              <a:t>7</a:t>
            </a:fld>
            <a:endParaRPr lang="en-US"/>
          </a:p>
        </p:txBody>
      </p:sp>
    </p:spTree>
    <p:extLst>
      <p:ext uri="{BB962C8B-B14F-4D97-AF65-F5344CB8AC3E}">
        <p14:creationId xmlns:p14="http://schemas.microsoft.com/office/powerpoint/2010/main" val="2508272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5982C91-0D60-43B3-8661-234007BABEA7}" type="datetime1">
              <a:rPr lang="en-US" smtClean="0"/>
              <a:t>1/9/2014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BB30 Business Law 5.01	Summer 2013</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D0F8635-4781-4A1F-909C-9EC905CA318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150F69-1E88-401F-BDB9-4629F593826E}" type="datetime1">
              <a:rPr lang="en-US" smtClean="0"/>
              <a:t>1/9/2014</a:t>
            </a:fld>
            <a:endParaRPr lang="en-US"/>
          </a:p>
        </p:txBody>
      </p:sp>
      <p:sp>
        <p:nvSpPr>
          <p:cNvPr id="5" name="Footer Placeholder 4"/>
          <p:cNvSpPr>
            <a:spLocks noGrp="1"/>
          </p:cNvSpPr>
          <p:nvPr>
            <p:ph type="ftr" sz="quarter" idx="11"/>
          </p:nvPr>
        </p:nvSpPr>
        <p:spPr/>
        <p:txBody>
          <a:bodyPr/>
          <a:lstStyle/>
          <a:p>
            <a:r>
              <a:rPr lang="en-US" smtClean="0"/>
              <a:t>BB30 Business Law 5.01	Summer 2013</a:t>
            </a:r>
            <a:endParaRPr lang="en-US"/>
          </a:p>
        </p:txBody>
      </p:sp>
      <p:sp>
        <p:nvSpPr>
          <p:cNvPr id="6" name="Slide Number Placeholder 5"/>
          <p:cNvSpPr>
            <a:spLocks noGrp="1"/>
          </p:cNvSpPr>
          <p:nvPr>
            <p:ph type="sldNum" sz="quarter" idx="12"/>
          </p:nvPr>
        </p:nvSpPr>
        <p:spPr/>
        <p:txBody>
          <a:bodyPr/>
          <a:lstStyle/>
          <a:p>
            <a:fld id="{1D0F8635-4781-4A1F-909C-9EC905CA318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F381668-AC8A-430F-A007-FA7515927B35}" type="datetime1">
              <a:rPr lang="en-US" smtClean="0"/>
              <a:t>1/9/2014</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BB30 Business Law 5.01	Summer 2013</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D0F8635-4781-4A1F-909C-9EC905CA318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BEA0798-9541-4590-BC5C-B617D93529C6}" type="datetime1">
              <a:rPr lang="en-US" smtClean="0"/>
              <a:t>1/9/2014</a:t>
            </a:fld>
            <a:endParaRPr lang="en-US"/>
          </a:p>
        </p:txBody>
      </p:sp>
      <p:sp>
        <p:nvSpPr>
          <p:cNvPr id="5" name="Footer Placeholder 4"/>
          <p:cNvSpPr>
            <a:spLocks noGrp="1"/>
          </p:cNvSpPr>
          <p:nvPr>
            <p:ph type="ftr" sz="quarter" idx="11"/>
          </p:nvPr>
        </p:nvSpPr>
        <p:spPr/>
        <p:txBody>
          <a:bodyPr/>
          <a:lstStyle/>
          <a:p>
            <a:r>
              <a:rPr lang="en-US" smtClean="0"/>
              <a:t>BB30 Business Law 5.01	Summer 2013</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D0F8635-4781-4A1F-909C-9EC905CA3183}"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A414A18-12DA-4299-AF5D-2FE3308A156E}" type="datetime1">
              <a:rPr lang="en-US" smtClean="0"/>
              <a:t>1/9/2014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D0F8635-4781-4A1F-909C-9EC905CA3183}" type="slidenum">
              <a:rPr lang="en-US" smtClean="0"/>
              <a:t>‹#›</a:t>
            </a:fld>
            <a:endParaRPr lang="en-US"/>
          </a:p>
        </p:txBody>
      </p:sp>
      <p:sp>
        <p:nvSpPr>
          <p:cNvPr id="14" name="Footer Placeholder 13"/>
          <p:cNvSpPr>
            <a:spLocks noGrp="1"/>
          </p:cNvSpPr>
          <p:nvPr>
            <p:ph type="ftr" sz="quarter" idx="12"/>
          </p:nvPr>
        </p:nvSpPr>
        <p:spPr/>
        <p:txBody>
          <a:bodyPr/>
          <a:lstStyle/>
          <a:p>
            <a:r>
              <a:rPr lang="en-US" smtClean="0"/>
              <a:t>BB30 Business Law 5.01	Summer 2013</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B519F11E-01FE-4C61-9643-AE05E506E5CA}" type="datetime1">
              <a:rPr lang="en-US" smtClean="0"/>
              <a:t>1/9/2014</a:t>
            </a:fld>
            <a:endParaRPr lang="en-US"/>
          </a:p>
        </p:txBody>
      </p:sp>
      <p:sp>
        <p:nvSpPr>
          <p:cNvPr id="10" name="Slide Number Placeholder 9"/>
          <p:cNvSpPr>
            <a:spLocks noGrp="1"/>
          </p:cNvSpPr>
          <p:nvPr>
            <p:ph type="sldNum" sz="quarter" idx="16"/>
          </p:nvPr>
        </p:nvSpPr>
        <p:spPr/>
        <p:txBody>
          <a:bodyPr rtlCol="0"/>
          <a:lstStyle/>
          <a:p>
            <a:fld id="{1D0F8635-4781-4A1F-909C-9EC905CA3183}" type="slidenum">
              <a:rPr lang="en-US" smtClean="0"/>
              <a:t>‹#›</a:t>
            </a:fld>
            <a:endParaRPr lang="en-US"/>
          </a:p>
        </p:txBody>
      </p:sp>
      <p:sp>
        <p:nvSpPr>
          <p:cNvPr id="12" name="Footer Placeholder 11"/>
          <p:cNvSpPr>
            <a:spLocks noGrp="1"/>
          </p:cNvSpPr>
          <p:nvPr>
            <p:ph type="ftr" sz="quarter" idx="17"/>
          </p:nvPr>
        </p:nvSpPr>
        <p:spPr/>
        <p:txBody>
          <a:bodyPr rtlCol="0"/>
          <a:lstStyle/>
          <a:p>
            <a:r>
              <a:rPr lang="en-US" smtClean="0"/>
              <a:t>BB30 Business Law 5.01	Summer 2013</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35D3803A-1F96-494E-9DBE-5187463846F4}" type="datetime1">
              <a:rPr lang="en-US" smtClean="0"/>
              <a:t>1/9/2014</a:t>
            </a:fld>
            <a:endParaRPr lang="en-US"/>
          </a:p>
        </p:txBody>
      </p:sp>
      <p:sp>
        <p:nvSpPr>
          <p:cNvPr id="12" name="Slide Number Placeholder 11"/>
          <p:cNvSpPr>
            <a:spLocks noGrp="1"/>
          </p:cNvSpPr>
          <p:nvPr>
            <p:ph type="sldNum" sz="quarter" idx="16"/>
          </p:nvPr>
        </p:nvSpPr>
        <p:spPr/>
        <p:txBody>
          <a:bodyPr rtlCol="0"/>
          <a:lstStyle/>
          <a:p>
            <a:fld id="{1D0F8635-4781-4A1F-909C-9EC905CA3183}" type="slidenum">
              <a:rPr lang="en-US" smtClean="0"/>
              <a:t>‹#›</a:t>
            </a:fld>
            <a:endParaRPr lang="en-US"/>
          </a:p>
        </p:txBody>
      </p:sp>
      <p:sp>
        <p:nvSpPr>
          <p:cNvPr id="14" name="Footer Placeholder 13"/>
          <p:cNvSpPr>
            <a:spLocks noGrp="1"/>
          </p:cNvSpPr>
          <p:nvPr>
            <p:ph type="ftr" sz="quarter" idx="17"/>
          </p:nvPr>
        </p:nvSpPr>
        <p:spPr/>
        <p:txBody>
          <a:bodyPr rtlCol="0"/>
          <a:lstStyle/>
          <a:p>
            <a:r>
              <a:rPr lang="en-US" smtClean="0"/>
              <a:t>BB30 Business Law 5.01	Summer 2013</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58F8D2-18C2-4935-831A-556E4D540A4F}" type="datetime1">
              <a:rPr lang="en-US" smtClean="0"/>
              <a:t>1/9/2014</a:t>
            </a:fld>
            <a:endParaRPr lang="en-US"/>
          </a:p>
        </p:txBody>
      </p:sp>
      <p:sp>
        <p:nvSpPr>
          <p:cNvPr id="4" name="Footer Placeholder 3"/>
          <p:cNvSpPr>
            <a:spLocks noGrp="1"/>
          </p:cNvSpPr>
          <p:nvPr>
            <p:ph type="ftr" sz="quarter" idx="11"/>
          </p:nvPr>
        </p:nvSpPr>
        <p:spPr/>
        <p:txBody>
          <a:bodyPr/>
          <a:lstStyle/>
          <a:p>
            <a:r>
              <a:rPr lang="en-US" smtClean="0"/>
              <a:t>BB30 Business Law 5.01	Summer 2013</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D0F8635-4781-4A1F-909C-9EC905CA318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E1EE36-1A10-4329-AD8D-949C3A732D6D}" type="datetime1">
              <a:rPr lang="en-US" smtClean="0"/>
              <a:t>1/9/2014</a:t>
            </a:fld>
            <a:endParaRPr lang="en-US"/>
          </a:p>
        </p:txBody>
      </p:sp>
      <p:sp>
        <p:nvSpPr>
          <p:cNvPr id="3" name="Footer Placeholder 2"/>
          <p:cNvSpPr>
            <a:spLocks noGrp="1"/>
          </p:cNvSpPr>
          <p:nvPr>
            <p:ph type="ftr" sz="quarter" idx="11"/>
          </p:nvPr>
        </p:nvSpPr>
        <p:spPr/>
        <p:txBody>
          <a:bodyPr/>
          <a:lstStyle/>
          <a:p>
            <a:r>
              <a:rPr lang="en-US" smtClean="0"/>
              <a:t>BB30 Business Law 5.01	Summer 2013</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D0F8635-4781-4A1F-909C-9EC905CA318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650894A-C5E6-4748-8E77-4953C9B7042E}" type="datetime1">
              <a:rPr lang="en-US" smtClean="0"/>
              <a:t>1/9/2014</a:t>
            </a:fld>
            <a:endParaRPr lang="en-US"/>
          </a:p>
        </p:txBody>
      </p:sp>
      <p:sp>
        <p:nvSpPr>
          <p:cNvPr id="6" name="Footer Placeholder 5"/>
          <p:cNvSpPr>
            <a:spLocks noGrp="1"/>
          </p:cNvSpPr>
          <p:nvPr>
            <p:ph type="ftr" sz="quarter" idx="11"/>
          </p:nvPr>
        </p:nvSpPr>
        <p:spPr/>
        <p:txBody>
          <a:bodyPr/>
          <a:lstStyle/>
          <a:p>
            <a:r>
              <a:rPr lang="en-US" smtClean="0"/>
              <a:t>BB30 Business Law 5.01	Summer 2013</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D0F8635-4781-4A1F-909C-9EC905CA3183}"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C1BE465-DD61-4762-A2B7-D4AAF86BCDEA}" type="datetime1">
              <a:rPr lang="en-US" smtClean="0"/>
              <a:t>1/9/2014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D0F8635-4781-4A1F-909C-9EC905CA3183}"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BB30 Business Law 5.01	Summer 2013</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110206C-85A5-454D-AFD5-3D8EFF4E25B6}" type="datetime1">
              <a:rPr lang="en-US" smtClean="0"/>
              <a:t>1/9/2014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BB30 Business Law 5.01	Summer 2013</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D0F8635-4781-4A1F-909C-9EC905CA318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latin typeface="Arial" pitchFamily="34" charset="0"/>
                <a:cs typeface="Arial" pitchFamily="34" charset="0"/>
              </a:rPr>
              <a:t>Business Law</a:t>
            </a:r>
            <a:br>
              <a:rPr lang="en-US" sz="3200" dirty="0" smtClean="0">
                <a:latin typeface="Arial" pitchFamily="34" charset="0"/>
                <a:cs typeface="Arial" pitchFamily="34" charset="0"/>
              </a:rPr>
            </a:br>
            <a:r>
              <a:rPr lang="en-US" sz="3200" dirty="0" smtClean="0">
                <a:latin typeface="Arial" pitchFamily="34" charset="0"/>
                <a:cs typeface="Arial" pitchFamily="34" charset="0"/>
              </a:rPr>
              <a:t>B-Personal Law</a:t>
            </a:r>
            <a:endParaRPr lang="en-US" sz="3200" dirty="0">
              <a:latin typeface="Arial" pitchFamily="34" charset="0"/>
              <a:cs typeface="Arial" pitchFamily="34" charset="0"/>
            </a:endParaRPr>
          </a:p>
        </p:txBody>
      </p:sp>
      <p:sp>
        <p:nvSpPr>
          <p:cNvPr id="3" name="Subtitle 2"/>
          <p:cNvSpPr>
            <a:spLocks noGrp="1"/>
          </p:cNvSpPr>
          <p:nvPr>
            <p:ph type="subTitle" idx="1"/>
          </p:nvPr>
        </p:nvSpPr>
        <p:spPr/>
        <p:txBody>
          <a:bodyPr>
            <a:normAutofit fontScale="70000" lnSpcReduction="20000"/>
          </a:bodyPr>
          <a:lstStyle/>
          <a:p>
            <a:r>
              <a:rPr lang="en-US" sz="2800" dirty="0" smtClean="0">
                <a:latin typeface="Arial" pitchFamily="34" charset="0"/>
                <a:cs typeface="Arial" pitchFamily="34" charset="0"/>
              </a:rPr>
              <a:t>Objective 5.01</a:t>
            </a:r>
          </a:p>
          <a:p>
            <a:r>
              <a:rPr lang="en-US" sz="2800" dirty="0" smtClean="0">
                <a:latin typeface="Arial" pitchFamily="34" charset="0"/>
                <a:cs typeface="Arial" pitchFamily="34" charset="0"/>
              </a:rPr>
              <a:t>Understand Domestic Relations Law</a:t>
            </a:r>
            <a:endParaRPr lang="en-US" sz="28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BB30 Business Law 5.01	Summer 2013</a:t>
            </a:r>
            <a:endParaRPr lang="en-US"/>
          </a:p>
        </p:txBody>
      </p:sp>
    </p:spTree>
    <p:extLst>
      <p:ext uri="{BB962C8B-B14F-4D97-AF65-F5344CB8AC3E}">
        <p14:creationId xmlns:p14="http://schemas.microsoft.com/office/powerpoint/2010/main" val="1003372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pPr lvl="0"/>
            <a:r>
              <a:rPr lang="en-US" b="1" dirty="0" smtClean="0"/>
              <a:t>Domestic Relations Law</a:t>
            </a:r>
            <a:endParaRPr lang="en-US"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BB30 Business Law 5.01	Summer 2013</a:t>
            </a:r>
            <a:endParaRPr lang="en-US"/>
          </a:p>
        </p:txBody>
      </p:sp>
      <p:sp>
        <p:nvSpPr>
          <p:cNvPr id="3" name="TextBox 2"/>
          <p:cNvSpPr txBox="1"/>
          <p:nvPr/>
        </p:nvSpPr>
        <p:spPr>
          <a:xfrm>
            <a:off x="381000" y="1600200"/>
            <a:ext cx="8458200" cy="4616648"/>
          </a:xfrm>
          <a:prstGeom prst="rect">
            <a:avLst/>
          </a:prstGeom>
          <a:noFill/>
        </p:spPr>
        <p:txBody>
          <a:bodyPr wrap="square" rtlCol="0">
            <a:spAutoFit/>
          </a:bodyPr>
          <a:lstStyle/>
          <a:p>
            <a:pPr marL="342900" indent="-342900">
              <a:buAutoNum type="arabicParenR"/>
            </a:pPr>
            <a:r>
              <a:rPr lang="en-US" sz="2400" b="1" dirty="0" smtClean="0">
                <a:latin typeface="Arial" pitchFamily="34" charset="0"/>
                <a:cs typeface="Arial" pitchFamily="34" charset="0"/>
              </a:rPr>
              <a:t>Marriage </a:t>
            </a:r>
            <a:r>
              <a:rPr lang="en-US" sz="2400" b="1" dirty="0" smtClean="0">
                <a:latin typeface="Arial" pitchFamily="34" charset="0"/>
                <a:cs typeface="Arial" pitchFamily="34" charset="0"/>
              </a:rPr>
              <a:t>Contracts</a:t>
            </a:r>
            <a:r>
              <a:rPr lang="en-US" sz="2400" dirty="0" smtClean="0">
                <a:latin typeface="Arial" pitchFamily="34" charset="0"/>
                <a:cs typeface="Arial" pitchFamily="34" charset="0"/>
              </a:rPr>
              <a:t>-Is getting engaged to be married a type of contract?</a:t>
            </a:r>
          </a:p>
          <a:p>
            <a:endParaRPr lang="en-US" sz="2400" dirty="0" smtClean="0">
              <a:latin typeface="Arial" pitchFamily="34" charset="0"/>
              <a:cs typeface="Arial" pitchFamily="34" charset="0"/>
            </a:endParaRPr>
          </a:p>
          <a:p>
            <a:pPr marL="342900" indent="-342900">
              <a:buAutoNum type="arabicParenR" startAt="2"/>
            </a:pPr>
            <a:r>
              <a:rPr lang="en-US" sz="2400" b="1" dirty="0" smtClean="0">
                <a:latin typeface="Arial" pitchFamily="34" charset="0"/>
                <a:cs typeface="Arial" pitchFamily="34" charset="0"/>
              </a:rPr>
              <a:t>Prenuptial Agreements- </a:t>
            </a:r>
            <a:r>
              <a:rPr lang="en-US" sz="2400" dirty="0" smtClean="0">
                <a:latin typeface="Arial" pitchFamily="34" charset="0"/>
                <a:cs typeface="Arial" pitchFamily="34" charset="0"/>
              </a:rPr>
              <a:t>What is a prenuptial agreement? Are “</a:t>
            </a:r>
            <a:r>
              <a:rPr lang="en-US" sz="2400" dirty="0" err="1" smtClean="0">
                <a:latin typeface="Arial" pitchFamily="34" charset="0"/>
                <a:cs typeface="Arial" pitchFamily="34" charset="0"/>
              </a:rPr>
              <a:t>prenups</a:t>
            </a:r>
            <a:r>
              <a:rPr lang="en-US" sz="2400" dirty="0" smtClean="0">
                <a:latin typeface="Arial" pitchFamily="34" charset="0"/>
                <a:cs typeface="Arial" pitchFamily="34" charset="0"/>
              </a:rPr>
              <a:t>” as they are commonly referred to, legal and binding in case of divorce at a later time?</a:t>
            </a:r>
            <a:endParaRPr lang="en-US" sz="2400" b="1" dirty="0" smtClean="0">
              <a:latin typeface="Arial" pitchFamily="34" charset="0"/>
              <a:cs typeface="Arial" pitchFamily="34" charset="0"/>
            </a:endParaRPr>
          </a:p>
          <a:p>
            <a:endParaRPr lang="en-US" sz="2400" dirty="0" smtClean="0">
              <a:latin typeface="Arial" pitchFamily="34" charset="0"/>
              <a:cs typeface="Arial" pitchFamily="34" charset="0"/>
            </a:endParaRPr>
          </a:p>
          <a:p>
            <a:pPr marL="342900" indent="-342900">
              <a:buAutoNum type="arabicParenR" startAt="3"/>
            </a:pPr>
            <a:r>
              <a:rPr lang="en-US" sz="2400" b="1" dirty="0" smtClean="0">
                <a:latin typeface="Arial" pitchFamily="34" charset="0"/>
                <a:cs typeface="Arial" pitchFamily="34" charset="0"/>
              </a:rPr>
              <a:t>Marriage Rights and Obligations-</a:t>
            </a:r>
            <a:r>
              <a:rPr lang="en-US" sz="2400" dirty="0" smtClean="0">
                <a:latin typeface="Arial" pitchFamily="34" charset="0"/>
                <a:cs typeface="Arial" pitchFamily="34" charset="0"/>
              </a:rPr>
              <a:t>Does getting married change a couple’s </a:t>
            </a:r>
          </a:p>
          <a:p>
            <a:r>
              <a:rPr lang="en-US" sz="2400" dirty="0">
                <a:latin typeface="Arial" pitchFamily="34" charset="0"/>
                <a:cs typeface="Arial" pitchFamily="34" charset="0"/>
              </a:rPr>
              <a:t> </a:t>
            </a:r>
            <a:r>
              <a:rPr lang="en-US" sz="2400" dirty="0" smtClean="0">
                <a:latin typeface="Arial" pitchFamily="34" charset="0"/>
                <a:cs typeface="Arial" pitchFamily="34" charset="0"/>
              </a:rPr>
              <a:t>     </a:t>
            </a:r>
            <a:r>
              <a:rPr lang="en-US" sz="2400" b="1" dirty="0" smtClean="0">
                <a:latin typeface="Arial" pitchFamily="34" charset="0"/>
                <a:cs typeface="Arial" pitchFamily="34" charset="0"/>
              </a:rPr>
              <a:t>legal </a:t>
            </a:r>
            <a:r>
              <a:rPr lang="en-US" sz="2400" b="1" dirty="0">
                <a:latin typeface="Arial" pitchFamily="34" charset="0"/>
                <a:cs typeface="Arial" pitchFamily="34" charset="0"/>
              </a:rPr>
              <a:t>status?</a:t>
            </a:r>
          </a:p>
          <a:p>
            <a:pPr marL="342900" indent="-342900">
              <a:buAutoNum type="arabicParenR" startAt="3"/>
            </a:pPr>
            <a:endParaRPr lang="en-US" dirty="0">
              <a:latin typeface="Arial" pitchFamily="34" charset="0"/>
              <a:cs typeface="Arial" pitchFamily="34" charset="0"/>
            </a:endParaRPr>
          </a:p>
          <a:p>
            <a:pPr marL="342900" indent="-342900">
              <a:buAutoNum type="arabicParenR" startAt="3"/>
            </a:pPr>
            <a:endParaRPr lang="en-US" dirty="0">
              <a:latin typeface="Arial" pitchFamily="34" charset="0"/>
              <a:cs typeface="Arial" pitchFamily="34" charset="0"/>
            </a:endParaRPr>
          </a:p>
          <a:p>
            <a:r>
              <a:rPr lang="en-US" b="1" dirty="0" smtClean="0">
                <a:latin typeface="Arial" pitchFamily="34" charset="0"/>
                <a:cs typeface="Arial" pitchFamily="34" charset="0"/>
              </a:rPr>
              <a:t>      </a:t>
            </a:r>
            <a:endParaRPr lang="en-US" b="1" dirty="0">
              <a:latin typeface="Arial" pitchFamily="34" charset="0"/>
              <a:cs typeface="Arial" pitchFamily="34" charset="0"/>
            </a:endParaRPr>
          </a:p>
        </p:txBody>
      </p:sp>
    </p:spTree>
    <p:extLst>
      <p:ext uri="{BB962C8B-B14F-4D97-AF65-F5344CB8AC3E}">
        <p14:creationId xmlns:p14="http://schemas.microsoft.com/office/powerpoint/2010/main" val="3465920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chor="ctr">
            <a:normAutofit/>
          </a:bodyPr>
          <a:lstStyle/>
          <a:p>
            <a:pPr marL="342900" lvl="0" indent="-342900">
              <a:spcBef>
                <a:spcPts val="0"/>
              </a:spcBef>
            </a:pPr>
            <a:r>
              <a:rPr lang="en-US" b="1" dirty="0" smtClean="0">
                <a:solidFill>
                  <a:prstClr val="black"/>
                </a:solidFill>
                <a:latin typeface="+mn-lt"/>
                <a:cs typeface="Arial" pitchFamily="34" charset="0"/>
              </a:rPr>
              <a:t>Types of Marriages</a:t>
            </a:r>
            <a:endParaRPr lang="en-US" dirty="0">
              <a:latin typeface="+mn-lt"/>
              <a:cs typeface="Arial" pitchFamily="34" charset="0"/>
            </a:endParaRPr>
          </a:p>
        </p:txBody>
      </p:sp>
      <p:sp>
        <p:nvSpPr>
          <p:cNvPr id="4" name="Footer Placeholder 3"/>
          <p:cNvSpPr>
            <a:spLocks noGrp="1"/>
          </p:cNvSpPr>
          <p:nvPr>
            <p:ph type="ftr" sz="quarter" idx="11"/>
          </p:nvPr>
        </p:nvSpPr>
        <p:spPr/>
        <p:txBody>
          <a:bodyPr/>
          <a:lstStyle/>
          <a:p>
            <a:r>
              <a:rPr lang="en-US" smtClean="0"/>
              <a:t>BB30 Business Law 5.01	Summer 2013</a:t>
            </a:r>
            <a:endParaRPr lang="en-US"/>
          </a:p>
        </p:txBody>
      </p:sp>
      <p:sp>
        <p:nvSpPr>
          <p:cNvPr id="3" name="TextBox 2"/>
          <p:cNvSpPr txBox="1"/>
          <p:nvPr/>
        </p:nvSpPr>
        <p:spPr>
          <a:xfrm>
            <a:off x="533400" y="1524000"/>
            <a:ext cx="8305800" cy="4832092"/>
          </a:xfrm>
          <a:prstGeom prst="rect">
            <a:avLst/>
          </a:prstGeom>
          <a:noFill/>
        </p:spPr>
        <p:txBody>
          <a:bodyPr wrap="square" rtlCol="0">
            <a:spAutoFit/>
          </a:bodyPr>
          <a:lstStyle/>
          <a:p>
            <a:pPr marL="342900" marR="0" lvl="0" indent="-342900">
              <a:buFont typeface="+mj-lt"/>
              <a:buAutoNum type="arabicParenR"/>
            </a:pPr>
            <a:r>
              <a:rPr lang="en-US" sz="2800" b="1" dirty="0" smtClean="0">
                <a:effectLst/>
                <a:latin typeface="Arial" pitchFamily="34" charset="0"/>
                <a:ea typeface="Calibri"/>
                <a:cs typeface="Arial" pitchFamily="34" charset="0"/>
              </a:rPr>
              <a:t>Common-Law </a:t>
            </a:r>
            <a:r>
              <a:rPr lang="en-US" sz="2800" b="1" dirty="0" smtClean="0">
                <a:effectLst/>
                <a:latin typeface="Arial" pitchFamily="34" charset="0"/>
                <a:ea typeface="Calibri"/>
                <a:cs typeface="Arial" pitchFamily="34" charset="0"/>
              </a:rPr>
              <a:t>Marriage-</a:t>
            </a:r>
            <a:r>
              <a:rPr lang="en-US" sz="2800" dirty="0" smtClean="0">
                <a:effectLst/>
                <a:latin typeface="Arial" pitchFamily="34" charset="0"/>
                <a:ea typeface="Calibri"/>
                <a:cs typeface="Arial" pitchFamily="34" charset="0"/>
              </a:rPr>
              <a:t>What is a “common-law marriage”? </a:t>
            </a:r>
          </a:p>
          <a:p>
            <a:pPr marL="342900" marR="0" lvl="0" indent="-342900">
              <a:buFont typeface="+mj-lt"/>
              <a:buAutoNum type="arabicParenR"/>
            </a:pPr>
            <a:r>
              <a:rPr lang="en-US" sz="2800" b="1" dirty="0" smtClean="0">
                <a:effectLst/>
                <a:latin typeface="Arial" pitchFamily="34" charset="0"/>
                <a:ea typeface="Calibri"/>
                <a:cs typeface="Arial" pitchFamily="34" charset="0"/>
              </a:rPr>
              <a:t>Ceremonial </a:t>
            </a:r>
            <a:r>
              <a:rPr lang="en-US" sz="2800" b="1" dirty="0" smtClean="0">
                <a:effectLst/>
                <a:latin typeface="Arial" pitchFamily="34" charset="0"/>
                <a:ea typeface="Calibri"/>
                <a:cs typeface="Arial" pitchFamily="34" charset="0"/>
              </a:rPr>
              <a:t>Marriage- </a:t>
            </a:r>
            <a:r>
              <a:rPr lang="en-US" sz="2800" dirty="0" smtClean="0">
                <a:effectLst/>
                <a:latin typeface="Arial" pitchFamily="34" charset="0"/>
                <a:ea typeface="Calibri"/>
                <a:cs typeface="Arial" pitchFamily="34" charset="0"/>
              </a:rPr>
              <a:t>Do marriages have to be performed in a church or by a religious cleric?</a:t>
            </a:r>
          </a:p>
          <a:p>
            <a:pPr marL="342900" indent="-342900">
              <a:buFont typeface="+mj-lt"/>
              <a:buAutoNum type="arabicParenR"/>
            </a:pPr>
            <a:r>
              <a:rPr lang="en-US" sz="2800" b="1" dirty="0" smtClean="0">
                <a:effectLst/>
                <a:latin typeface="Arial" pitchFamily="34" charset="0"/>
                <a:ea typeface="Calibri"/>
                <a:cs typeface="Arial" pitchFamily="34" charset="0"/>
              </a:rPr>
              <a:t>Proxy </a:t>
            </a:r>
            <a:r>
              <a:rPr lang="en-US" sz="2800" b="1" dirty="0" smtClean="0">
                <a:effectLst/>
                <a:latin typeface="Arial" pitchFamily="34" charset="0"/>
                <a:ea typeface="Calibri"/>
                <a:cs typeface="Arial" pitchFamily="34" charset="0"/>
              </a:rPr>
              <a:t>Marriage-</a:t>
            </a:r>
            <a:r>
              <a:rPr lang="en-US" sz="2400" b="0" dirty="0" smtClean="0">
                <a:latin typeface="Arial" pitchFamily="34" charset="0"/>
                <a:cs typeface="Arial" pitchFamily="34" charset="0"/>
              </a:rPr>
              <a:t>What is a proxy marriage?</a:t>
            </a:r>
          </a:p>
          <a:p>
            <a:pPr marL="342900" marR="0" lvl="0" indent="-342900">
              <a:buFont typeface="+mj-lt"/>
              <a:buAutoNum type="arabicParenR"/>
            </a:pPr>
            <a:r>
              <a:rPr lang="en-US" sz="2800" b="1" dirty="0" smtClean="0">
                <a:effectLst/>
                <a:latin typeface="Arial" pitchFamily="34" charset="0"/>
                <a:ea typeface="Calibri"/>
                <a:cs typeface="Arial" pitchFamily="34" charset="0"/>
              </a:rPr>
              <a:t>Covenant </a:t>
            </a:r>
            <a:r>
              <a:rPr lang="en-US" sz="2800" b="1" dirty="0" smtClean="0">
                <a:effectLst/>
                <a:latin typeface="Arial" pitchFamily="34" charset="0"/>
                <a:ea typeface="Calibri"/>
                <a:cs typeface="Arial" pitchFamily="34" charset="0"/>
              </a:rPr>
              <a:t>Marriage-</a:t>
            </a:r>
            <a:r>
              <a:rPr lang="en-US" sz="2800" dirty="0" smtClean="0">
                <a:effectLst/>
                <a:latin typeface="Arial" pitchFamily="34" charset="0"/>
                <a:ea typeface="Calibri"/>
                <a:cs typeface="Arial" pitchFamily="34" charset="0"/>
              </a:rPr>
              <a:t>Do all states require a covenant marriage?</a:t>
            </a:r>
            <a:endParaRPr lang="en-US" sz="2800" b="1" dirty="0" smtClean="0">
              <a:effectLst/>
              <a:latin typeface="Arial" pitchFamily="34" charset="0"/>
              <a:ea typeface="Calibri"/>
              <a:cs typeface="Arial" pitchFamily="34" charset="0"/>
            </a:endParaRPr>
          </a:p>
          <a:p>
            <a:pPr marL="342900" marR="0" lvl="0" indent="-342900">
              <a:buFont typeface="+mj-lt"/>
              <a:buAutoNum type="arabicParenR"/>
            </a:pPr>
            <a:r>
              <a:rPr lang="en-US" sz="2800" b="1" dirty="0" smtClean="0">
                <a:effectLst/>
                <a:latin typeface="Arial" pitchFamily="34" charset="0"/>
                <a:ea typeface="Calibri"/>
                <a:cs typeface="Arial" pitchFamily="34" charset="0"/>
              </a:rPr>
              <a:t>Marriages </a:t>
            </a:r>
            <a:r>
              <a:rPr lang="en-US" sz="2800" b="1" dirty="0" smtClean="0">
                <a:effectLst/>
                <a:latin typeface="Arial" pitchFamily="34" charset="0"/>
                <a:ea typeface="Calibri"/>
                <a:cs typeface="Arial" pitchFamily="34" charset="0"/>
              </a:rPr>
              <a:t>Performed Internationally-</a:t>
            </a:r>
            <a:r>
              <a:rPr lang="en-US" sz="2800" dirty="0" smtClean="0">
                <a:effectLst/>
                <a:latin typeface="Arial" pitchFamily="34" charset="0"/>
                <a:ea typeface="Calibri"/>
                <a:cs typeface="Arial" pitchFamily="34" charset="0"/>
              </a:rPr>
              <a:t>If an American couple gets married in England, Spain or Germany are their marriages legal in the United States?</a:t>
            </a:r>
            <a:endParaRPr lang="en-US" sz="2400" b="1" dirty="0">
              <a:latin typeface="Arial" pitchFamily="34" charset="0"/>
              <a:ea typeface="Calibri"/>
              <a:cs typeface="Arial" pitchFamily="34" charset="0"/>
            </a:endParaRPr>
          </a:p>
        </p:txBody>
      </p:sp>
    </p:spTree>
    <p:extLst>
      <p:ext uri="{BB962C8B-B14F-4D97-AF65-F5344CB8AC3E}">
        <p14:creationId xmlns:p14="http://schemas.microsoft.com/office/powerpoint/2010/main" val="628179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prstClr val="black"/>
                </a:solidFill>
                <a:cs typeface="Arial" pitchFamily="34" charset="0"/>
              </a:rPr>
              <a:t>Illegal or Prohibited Marriages</a:t>
            </a:r>
            <a:endParaRPr lang="en-US" dirty="0">
              <a:cs typeface="Arial" pitchFamily="34" charset="0"/>
            </a:endParaRPr>
          </a:p>
        </p:txBody>
      </p:sp>
      <p:sp>
        <p:nvSpPr>
          <p:cNvPr id="4" name="Footer Placeholder 3"/>
          <p:cNvSpPr>
            <a:spLocks noGrp="1"/>
          </p:cNvSpPr>
          <p:nvPr>
            <p:ph type="ftr" sz="quarter" idx="11"/>
          </p:nvPr>
        </p:nvSpPr>
        <p:spPr/>
        <p:txBody>
          <a:bodyPr/>
          <a:lstStyle/>
          <a:p>
            <a:r>
              <a:rPr lang="en-US" smtClean="0"/>
              <a:t>BB30 Business Law 5.01	Summer 2013</a:t>
            </a:r>
            <a:endParaRPr lang="en-US"/>
          </a:p>
        </p:txBody>
      </p:sp>
      <p:sp>
        <p:nvSpPr>
          <p:cNvPr id="3" name="TextBox 2"/>
          <p:cNvSpPr txBox="1"/>
          <p:nvPr/>
        </p:nvSpPr>
        <p:spPr>
          <a:xfrm>
            <a:off x="457200" y="1676400"/>
            <a:ext cx="8153400" cy="3477875"/>
          </a:xfrm>
          <a:prstGeom prst="rect">
            <a:avLst/>
          </a:prstGeom>
          <a:noFill/>
        </p:spPr>
        <p:txBody>
          <a:bodyPr wrap="square" rtlCol="0">
            <a:spAutoFit/>
          </a:bodyPr>
          <a:lstStyle/>
          <a:p>
            <a:pPr marL="342900" marR="0" lvl="0" indent="-342900">
              <a:spcBef>
                <a:spcPts val="0"/>
              </a:spcBef>
              <a:buFont typeface="+mj-lt"/>
              <a:buAutoNum type="arabicParenR"/>
            </a:pPr>
            <a:r>
              <a:rPr lang="en-US" sz="3200" b="1" dirty="0" smtClean="0">
                <a:effectLst/>
                <a:latin typeface="Arial" pitchFamily="34" charset="0"/>
                <a:ea typeface="Calibri"/>
                <a:cs typeface="Arial" pitchFamily="34" charset="0"/>
              </a:rPr>
              <a:t>Bigamy and Polygamy-</a:t>
            </a:r>
            <a:r>
              <a:rPr lang="en-US" sz="3200" dirty="0" smtClean="0">
                <a:effectLst/>
                <a:latin typeface="Arial" pitchFamily="34" charset="0"/>
                <a:ea typeface="Calibri"/>
                <a:cs typeface="Arial" pitchFamily="34" charset="0"/>
              </a:rPr>
              <a:t>What is the difference between bigamy and polygamy?</a:t>
            </a:r>
          </a:p>
          <a:p>
            <a:pPr marL="342900" marR="0" lvl="0" indent="-342900">
              <a:spcBef>
                <a:spcPts val="0"/>
              </a:spcBef>
              <a:buFont typeface="+mj-lt"/>
              <a:buAutoNum type="arabicParenR"/>
            </a:pPr>
            <a:endParaRPr lang="en-US" sz="2800" b="1" dirty="0" smtClean="0">
              <a:latin typeface="Arial" pitchFamily="34" charset="0"/>
              <a:ea typeface="Calibri"/>
              <a:cs typeface="Arial" pitchFamily="34" charset="0"/>
            </a:endParaRPr>
          </a:p>
          <a:p>
            <a:pPr marL="342900" marR="0" lvl="0" indent="-342900">
              <a:spcBef>
                <a:spcPts val="0"/>
              </a:spcBef>
              <a:buFont typeface="+mj-lt"/>
              <a:buAutoNum type="arabicParenR"/>
            </a:pPr>
            <a:r>
              <a:rPr lang="en-US" sz="3200" b="1" dirty="0" smtClean="0">
                <a:effectLst/>
                <a:latin typeface="Arial" pitchFamily="34" charset="0"/>
                <a:ea typeface="Calibri"/>
                <a:cs typeface="Arial" pitchFamily="34" charset="0"/>
              </a:rPr>
              <a:t>Consanguinity and Affinity-</a:t>
            </a:r>
            <a:r>
              <a:rPr lang="en-US" sz="3200" dirty="0" smtClean="0">
                <a:effectLst/>
                <a:latin typeface="Arial" pitchFamily="34" charset="0"/>
                <a:ea typeface="Calibri"/>
                <a:cs typeface="Arial" pitchFamily="34" charset="0"/>
              </a:rPr>
              <a:t>What are the differences between consanguinity and affinity?</a:t>
            </a:r>
            <a:endParaRPr lang="en-US" sz="2800" b="1" dirty="0">
              <a:latin typeface="Arial" pitchFamily="34" charset="0"/>
              <a:ea typeface="Calibri"/>
              <a:cs typeface="Arial" pitchFamily="34" charset="0"/>
            </a:endParaRPr>
          </a:p>
        </p:txBody>
      </p:sp>
    </p:spTree>
    <p:extLst>
      <p:ext uri="{BB962C8B-B14F-4D97-AF65-F5344CB8AC3E}">
        <p14:creationId xmlns:p14="http://schemas.microsoft.com/office/powerpoint/2010/main" val="2234218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b="1" dirty="0" smtClean="0">
                <a:solidFill>
                  <a:prstClr val="black"/>
                </a:solidFill>
                <a:cs typeface="Arial" pitchFamily="34" charset="0"/>
              </a:rPr>
              <a:t>Legal Requirements for Marriage</a:t>
            </a:r>
            <a:endParaRPr lang="en-US" dirty="0">
              <a:cs typeface="Arial" pitchFamily="34" charset="0"/>
            </a:endParaRPr>
          </a:p>
        </p:txBody>
      </p:sp>
      <p:sp>
        <p:nvSpPr>
          <p:cNvPr id="4" name="Footer Placeholder 3"/>
          <p:cNvSpPr>
            <a:spLocks noGrp="1"/>
          </p:cNvSpPr>
          <p:nvPr>
            <p:ph type="ftr" sz="quarter" idx="11"/>
          </p:nvPr>
        </p:nvSpPr>
        <p:spPr/>
        <p:txBody>
          <a:bodyPr/>
          <a:lstStyle/>
          <a:p>
            <a:r>
              <a:rPr lang="en-US" dirty="0" smtClean="0"/>
              <a:t>BB30 Business Law 5.01	Summer 2013</a:t>
            </a:r>
            <a:endParaRPr lang="en-US" dirty="0"/>
          </a:p>
        </p:txBody>
      </p:sp>
      <p:sp>
        <p:nvSpPr>
          <p:cNvPr id="3" name="TextBox 2"/>
          <p:cNvSpPr txBox="1"/>
          <p:nvPr/>
        </p:nvSpPr>
        <p:spPr>
          <a:xfrm>
            <a:off x="533400" y="1752600"/>
            <a:ext cx="8077200" cy="3970318"/>
          </a:xfrm>
          <a:prstGeom prst="rect">
            <a:avLst/>
          </a:prstGeom>
          <a:noFill/>
        </p:spPr>
        <p:txBody>
          <a:bodyPr wrap="square" rtlCol="0">
            <a:spAutoFit/>
          </a:bodyPr>
          <a:lstStyle/>
          <a:p>
            <a:pPr marL="342900" marR="0" lvl="0" indent="-342900">
              <a:spcBef>
                <a:spcPts val="0"/>
              </a:spcBef>
              <a:buFont typeface="+mj-lt"/>
              <a:buAutoNum type="arabicParenR"/>
            </a:pPr>
            <a:r>
              <a:rPr lang="en-US" sz="2800" b="1" dirty="0" smtClean="0">
                <a:effectLst/>
                <a:latin typeface="Arial"/>
                <a:ea typeface="Calibri"/>
                <a:cs typeface="Times New Roman"/>
              </a:rPr>
              <a:t>Age-varies </a:t>
            </a:r>
            <a:r>
              <a:rPr lang="en-US" sz="2800" b="1" dirty="0" smtClean="0">
                <a:effectLst/>
                <a:latin typeface="Arial"/>
                <a:ea typeface="Calibri"/>
                <a:cs typeface="Times New Roman"/>
              </a:rPr>
              <a:t>by state- </a:t>
            </a:r>
            <a:r>
              <a:rPr lang="en-US" sz="2800" dirty="0" smtClean="0">
                <a:effectLst/>
                <a:latin typeface="Arial"/>
                <a:ea typeface="Calibri"/>
                <a:cs typeface="Times New Roman"/>
              </a:rPr>
              <a:t>The legal age to get married in almost every state is 18 years old. Does anyone know what the N.C. legal age is?</a:t>
            </a:r>
          </a:p>
          <a:p>
            <a:pPr marL="342900" marR="0" lvl="0" indent="-342900">
              <a:spcBef>
                <a:spcPts val="0"/>
              </a:spcBef>
              <a:buFont typeface="+mj-lt"/>
              <a:buAutoNum type="arabicParenR"/>
            </a:pPr>
            <a:r>
              <a:rPr lang="en-US" sz="2800" b="1" dirty="0" smtClean="0">
                <a:effectLst/>
                <a:latin typeface="Arial"/>
                <a:ea typeface="Calibri"/>
                <a:cs typeface="Times New Roman"/>
              </a:rPr>
              <a:t>Marriage </a:t>
            </a:r>
            <a:r>
              <a:rPr lang="en-US" sz="2800" b="1" dirty="0" smtClean="0">
                <a:effectLst/>
                <a:latin typeface="Arial"/>
                <a:ea typeface="Calibri"/>
                <a:cs typeface="Times New Roman"/>
              </a:rPr>
              <a:t>License-</a:t>
            </a:r>
            <a:r>
              <a:rPr lang="en-US" sz="2800" dirty="0" smtClean="0">
                <a:effectLst/>
                <a:latin typeface="Arial"/>
                <a:ea typeface="Calibri"/>
                <a:cs typeface="Times New Roman"/>
              </a:rPr>
              <a:t>What is a marriage license?</a:t>
            </a:r>
            <a:endParaRPr lang="en-US" sz="2800" b="1" dirty="0" smtClean="0">
              <a:effectLst/>
              <a:latin typeface="Arial"/>
              <a:ea typeface="Calibri"/>
              <a:cs typeface="Times New Roman"/>
            </a:endParaRPr>
          </a:p>
          <a:p>
            <a:pPr marL="342900" marR="0" lvl="0" indent="-342900">
              <a:spcBef>
                <a:spcPts val="0"/>
              </a:spcBef>
              <a:buFont typeface="+mj-lt"/>
              <a:buAutoNum type="arabicParenR"/>
            </a:pPr>
            <a:r>
              <a:rPr lang="en-US" sz="2800" b="1" dirty="0" smtClean="0">
                <a:effectLst/>
                <a:latin typeface="Arial"/>
                <a:ea typeface="Calibri"/>
                <a:cs typeface="Times New Roman"/>
              </a:rPr>
              <a:t>Waiting </a:t>
            </a:r>
            <a:r>
              <a:rPr lang="en-US" sz="2800" b="1" dirty="0" smtClean="0">
                <a:effectLst/>
                <a:latin typeface="Arial"/>
                <a:ea typeface="Calibri"/>
                <a:cs typeface="Times New Roman"/>
              </a:rPr>
              <a:t>Period-</a:t>
            </a:r>
            <a:r>
              <a:rPr lang="en-US" sz="2800" dirty="0" smtClean="0">
                <a:effectLst/>
                <a:latin typeface="Arial"/>
                <a:ea typeface="Calibri"/>
                <a:cs typeface="Times New Roman"/>
              </a:rPr>
              <a:t>Are waiting periods mandatory?</a:t>
            </a:r>
            <a:endParaRPr lang="en-US" sz="2800" b="1" dirty="0" smtClean="0">
              <a:effectLst/>
              <a:latin typeface="Arial"/>
              <a:ea typeface="Calibri"/>
              <a:cs typeface="Times New Roman"/>
            </a:endParaRPr>
          </a:p>
          <a:p>
            <a:pPr marL="342900" marR="0" lvl="0" indent="-342900">
              <a:spcBef>
                <a:spcPts val="0"/>
              </a:spcBef>
              <a:buFont typeface="+mj-lt"/>
              <a:buAutoNum type="arabicParenR"/>
            </a:pPr>
            <a:r>
              <a:rPr lang="en-US" sz="2800" b="1" dirty="0" smtClean="0">
                <a:effectLst/>
                <a:latin typeface="Arial"/>
                <a:ea typeface="Calibri"/>
                <a:cs typeface="Times New Roman"/>
              </a:rPr>
              <a:t>Blood </a:t>
            </a:r>
            <a:r>
              <a:rPr lang="en-US" sz="2800" b="1" dirty="0" smtClean="0">
                <a:effectLst/>
                <a:latin typeface="Arial"/>
                <a:ea typeface="Calibri"/>
                <a:cs typeface="Times New Roman"/>
              </a:rPr>
              <a:t>Test and Physical Exam-</a:t>
            </a:r>
            <a:r>
              <a:rPr lang="en-US" sz="2800" dirty="0" smtClean="0">
                <a:effectLst/>
                <a:latin typeface="Arial"/>
                <a:ea typeface="Calibri"/>
                <a:cs typeface="Times New Roman"/>
              </a:rPr>
              <a:t> What reasons would a state require a blood test or physical exam?</a:t>
            </a:r>
            <a:endParaRPr lang="en-US" sz="2400" b="1" dirty="0">
              <a:ea typeface="Calibri"/>
              <a:cs typeface="Times New Roman"/>
            </a:endParaRPr>
          </a:p>
        </p:txBody>
      </p:sp>
    </p:spTree>
    <p:extLst>
      <p:ext uri="{BB962C8B-B14F-4D97-AF65-F5344CB8AC3E}">
        <p14:creationId xmlns:p14="http://schemas.microsoft.com/office/powerpoint/2010/main" val="4211437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prstClr val="black"/>
                </a:solidFill>
                <a:cs typeface="Arial" pitchFamily="34" charset="0"/>
              </a:rPr>
              <a:t>Legal </a:t>
            </a:r>
            <a:r>
              <a:rPr lang="en-US" b="1" dirty="0" smtClean="0">
                <a:solidFill>
                  <a:prstClr val="black"/>
                </a:solidFill>
                <a:cs typeface="Arial" pitchFamily="34" charset="0"/>
              </a:rPr>
              <a:t>Ways to End a </a:t>
            </a:r>
            <a:r>
              <a:rPr lang="en-US" b="1" dirty="0">
                <a:solidFill>
                  <a:prstClr val="black"/>
                </a:solidFill>
                <a:cs typeface="Arial" pitchFamily="34" charset="0"/>
              </a:rPr>
              <a:t>Marriage</a:t>
            </a:r>
            <a:endParaRPr lang="en-US" dirty="0">
              <a:cs typeface="Arial" pitchFamily="34" charset="0"/>
            </a:endParaRPr>
          </a:p>
        </p:txBody>
      </p:sp>
      <p:sp>
        <p:nvSpPr>
          <p:cNvPr id="4" name="Footer Placeholder 3"/>
          <p:cNvSpPr>
            <a:spLocks noGrp="1"/>
          </p:cNvSpPr>
          <p:nvPr>
            <p:ph type="ftr" sz="quarter" idx="11"/>
          </p:nvPr>
        </p:nvSpPr>
        <p:spPr/>
        <p:txBody>
          <a:bodyPr/>
          <a:lstStyle/>
          <a:p>
            <a:r>
              <a:rPr lang="en-US" smtClean="0"/>
              <a:t>BB30 Business Law 5.01	Summer 2013</a:t>
            </a:r>
            <a:endParaRPr lang="en-US"/>
          </a:p>
        </p:txBody>
      </p:sp>
      <p:sp>
        <p:nvSpPr>
          <p:cNvPr id="3" name="TextBox 2"/>
          <p:cNvSpPr txBox="1"/>
          <p:nvPr/>
        </p:nvSpPr>
        <p:spPr>
          <a:xfrm>
            <a:off x="381000" y="1752600"/>
            <a:ext cx="8458200" cy="4401205"/>
          </a:xfrm>
          <a:prstGeom prst="rect">
            <a:avLst/>
          </a:prstGeom>
          <a:noFill/>
        </p:spPr>
        <p:txBody>
          <a:bodyPr wrap="square" rtlCol="0">
            <a:spAutoFit/>
          </a:bodyPr>
          <a:lstStyle/>
          <a:p>
            <a:pPr marL="342900" marR="0" lvl="0" indent="-342900">
              <a:buFont typeface="+mj-lt"/>
              <a:buAutoNum type="arabicParenR"/>
            </a:pPr>
            <a:r>
              <a:rPr lang="en-US" sz="2400" b="1" dirty="0" smtClean="0">
                <a:effectLst/>
                <a:latin typeface="Arial"/>
                <a:ea typeface="Calibri"/>
                <a:cs typeface="Times New Roman"/>
              </a:rPr>
              <a:t>Annulment-</a:t>
            </a:r>
            <a:r>
              <a:rPr lang="en-US" sz="2400" dirty="0" smtClean="0">
                <a:effectLst/>
                <a:latin typeface="Arial"/>
                <a:ea typeface="Calibri"/>
                <a:cs typeface="Times New Roman"/>
              </a:rPr>
              <a:t> </a:t>
            </a:r>
            <a:r>
              <a:rPr lang="en-US" sz="2400" dirty="0" smtClean="0">
                <a:effectLst/>
                <a:latin typeface="Arial"/>
                <a:ea typeface="Calibri"/>
                <a:cs typeface="Times New Roman"/>
              </a:rPr>
              <a:t>What is an annulment? Is pregnancy a reason for an annulment?</a:t>
            </a:r>
            <a:endParaRPr lang="en-US" sz="2400" b="1" dirty="0" smtClean="0">
              <a:effectLst/>
              <a:latin typeface="Arial"/>
              <a:ea typeface="Calibri"/>
              <a:cs typeface="Times New Roman"/>
            </a:endParaRPr>
          </a:p>
          <a:p>
            <a:pPr lvl="1"/>
            <a:endParaRPr lang="en-US" sz="2000" b="1" dirty="0">
              <a:ea typeface="Calibri"/>
              <a:cs typeface="Times New Roman"/>
            </a:endParaRPr>
          </a:p>
          <a:p>
            <a:pPr marL="342900" marR="0" lvl="0" indent="-342900">
              <a:buFont typeface="+mj-lt"/>
              <a:buAutoNum type="arabicParenR"/>
            </a:pPr>
            <a:r>
              <a:rPr lang="en-US" sz="2400" b="1" dirty="0" smtClean="0">
                <a:effectLst/>
                <a:latin typeface="Arial"/>
                <a:ea typeface="Calibri"/>
                <a:cs typeface="Times New Roman"/>
              </a:rPr>
              <a:t>Legal Separation- </a:t>
            </a:r>
            <a:r>
              <a:rPr lang="en-US" sz="2400" dirty="0" smtClean="0">
                <a:latin typeface="Arial"/>
                <a:ea typeface="Calibri"/>
                <a:cs typeface="Times New Roman"/>
              </a:rPr>
              <a:t>What constitutes a legal separation?</a:t>
            </a:r>
            <a:endParaRPr lang="en-US" sz="2400" b="1" dirty="0" smtClean="0">
              <a:effectLst/>
              <a:latin typeface="Arial"/>
              <a:ea typeface="Calibri"/>
              <a:cs typeface="Times New Roman"/>
            </a:endParaRPr>
          </a:p>
          <a:p>
            <a:pPr marL="342900" marR="0" lvl="0" indent="-342900">
              <a:buFont typeface="+mj-lt"/>
              <a:buAutoNum type="arabicParenR"/>
            </a:pPr>
            <a:endParaRPr lang="en-US" sz="2000" b="1" dirty="0">
              <a:ea typeface="Calibri"/>
              <a:cs typeface="Times New Roman"/>
            </a:endParaRPr>
          </a:p>
          <a:p>
            <a:pPr marL="342900" marR="0" lvl="0" indent="-342900">
              <a:buFont typeface="+mj-lt"/>
              <a:buAutoNum type="arabicParenR"/>
            </a:pPr>
            <a:r>
              <a:rPr lang="en-US" sz="2400" b="1" dirty="0" smtClean="0">
                <a:effectLst/>
                <a:latin typeface="Arial"/>
                <a:ea typeface="Calibri"/>
                <a:cs typeface="Times New Roman"/>
              </a:rPr>
              <a:t>Divorce</a:t>
            </a:r>
            <a:endParaRPr lang="en-US" sz="2000" b="1" dirty="0">
              <a:ea typeface="Calibri"/>
              <a:cs typeface="Times New Roman"/>
            </a:endParaRPr>
          </a:p>
          <a:p>
            <a:pPr marL="800100" lvl="1" indent="-342900">
              <a:buFont typeface="Arial" pitchFamily="34" charset="0"/>
              <a:buChar char="•"/>
              <a:defRPr/>
            </a:pPr>
            <a:r>
              <a:rPr lang="en-US" sz="2400" b="1" dirty="0" smtClean="0">
                <a:effectLst/>
                <a:latin typeface="Arial"/>
                <a:ea typeface="Calibri"/>
                <a:cs typeface="Times New Roman"/>
              </a:rPr>
              <a:t>Adultery</a:t>
            </a:r>
            <a:r>
              <a:rPr lang="en-US" sz="2400" dirty="0" smtClean="0">
                <a:effectLst/>
                <a:latin typeface="Arial"/>
                <a:ea typeface="Calibri"/>
                <a:cs typeface="Times New Roman"/>
              </a:rPr>
              <a:t>-W</a:t>
            </a:r>
            <a:r>
              <a:rPr lang="en-US" sz="2400" dirty="0" smtClean="0">
                <a:solidFill>
                  <a:prstClr val="black"/>
                </a:solidFill>
                <a:latin typeface="Arial"/>
                <a:ea typeface="Calibri"/>
                <a:cs typeface="Times New Roman"/>
              </a:rPr>
              <a:t>hat </a:t>
            </a:r>
            <a:r>
              <a:rPr lang="en-US" sz="2400" dirty="0">
                <a:solidFill>
                  <a:prstClr val="black"/>
                </a:solidFill>
                <a:latin typeface="Arial"/>
                <a:ea typeface="Calibri"/>
                <a:cs typeface="Times New Roman"/>
              </a:rPr>
              <a:t>is adultery?</a:t>
            </a:r>
            <a:endParaRPr lang="en-US" sz="2400" b="1" dirty="0">
              <a:solidFill>
                <a:prstClr val="black"/>
              </a:solidFill>
              <a:latin typeface="Arial"/>
              <a:ea typeface="Calibri"/>
              <a:cs typeface="Times New Roman"/>
            </a:endParaRPr>
          </a:p>
          <a:p>
            <a:pPr marL="800100" lvl="1" indent="-342900">
              <a:buFont typeface="Arial" pitchFamily="34" charset="0"/>
              <a:buChar char="•"/>
            </a:pPr>
            <a:r>
              <a:rPr lang="en-US" sz="2400" b="1" dirty="0" smtClean="0">
                <a:effectLst/>
                <a:latin typeface="Arial"/>
                <a:ea typeface="Calibri"/>
                <a:cs typeface="Times New Roman"/>
              </a:rPr>
              <a:t>Cruelty-</a:t>
            </a:r>
            <a:r>
              <a:rPr lang="en-US" sz="2400" dirty="0" smtClean="0">
                <a:effectLst/>
                <a:latin typeface="Arial"/>
                <a:ea typeface="Calibri"/>
                <a:cs typeface="Times New Roman"/>
              </a:rPr>
              <a:t>Is cruelty physical or mental?</a:t>
            </a:r>
            <a:endParaRPr lang="en-US" sz="2400" b="1" dirty="0" smtClean="0">
              <a:effectLst/>
              <a:latin typeface="Arial"/>
              <a:ea typeface="Calibri"/>
              <a:cs typeface="Times New Roman"/>
            </a:endParaRPr>
          </a:p>
          <a:p>
            <a:pPr marL="800100" lvl="1" indent="-342900">
              <a:buFont typeface="Arial" pitchFamily="34" charset="0"/>
              <a:buChar char="•"/>
            </a:pPr>
            <a:r>
              <a:rPr lang="en-US" sz="2400" b="1" dirty="0" smtClean="0">
                <a:effectLst/>
                <a:latin typeface="Arial"/>
                <a:ea typeface="Calibri"/>
                <a:cs typeface="Times New Roman"/>
              </a:rPr>
              <a:t>Desertion, alcohol and drugs- </a:t>
            </a:r>
            <a:r>
              <a:rPr lang="en-US" sz="2400" dirty="0" smtClean="0">
                <a:effectLst/>
                <a:latin typeface="Arial"/>
                <a:ea typeface="Calibri"/>
                <a:cs typeface="Times New Roman"/>
              </a:rPr>
              <a:t>What are the acts involved with these?</a:t>
            </a:r>
            <a:endParaRPr lang="en-US" sz="2400" b="1" dirty="0" smtClean="0">
              <a:effectLst/>
              <a:latin typeface="Arial"/>
              <a:ea typeface="Calibri"/>
              <a:cs typeface="Times New Roman"/>
            </a:endParaRPr>
          </a:p>
          <a:p>
            <a:pPr marL="800100" lvl="1" indent="-342900">
              <a:buFont typeface="Arial" pitchFamily="34" charset="0"/>
              <a:buChar char="•"/>
            </a:pPr>
            <a:r>
              <a:rPr lang="en-US" sz="2400" b="1" dirty="0" smtClean="0">
                <a:effectLst/>
                <a:latin typeface="Arial"/>
                <a:ea typeface="Calibri"/>
                <a:cs typeface="Times New Roman"/>
              </a:rPr>
              <a:t>No Fault Divorce-</a:t>
            </a:r>
            <a:r>
              <a:rPr lang="en-US" sz="2400" dirty="0" smtClean="0">
                <a:effectLst/>
                <a:latin typeface="Arial"/>
                <a:ea typeface="Calibri"/>
                <a:cs typeface="Times New Roman"/>
              </a:rPr>
              <a:t>Are there any requirements by either spouse in a no fault divorce?</a:t>
            </a:r>
            <a:endParaRPr lang="en-US" sz="2000" b="1" dirty="0">
              <a:ea typeface="Calibri"/>
              <a:cs typeface="Times New Roman"/>
            </a:endParaRPr>
          </a:p>
        </p:txBody>
      </p:sp>
    </p:spTree>
    <p:extLst>
      <p:ext uri="{BB962C8B-B14F-4D97-AF65-F5344CB8AC3E}">
        <p14:creationId xmlns:p14="http://schemas.microsoft.com/office/powerpoint/2010/main" val="2526633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marR="0" lvl="0">
              <a:lnSpc>
                <a:spcPct val="115000"/>
              </a:lnSpc>
              <a:spcBef>
                <a:spcPts val="0"/>
              </a:spcBef>
              <a:spcAft>
                <a:spcPts val="1000"/>
              </a:spcAft>
            </a:pPr>
            <a:r>
              <a:rPr lang="en-US" sz="4000" b="1" dirty="0" smtClean="0">
                <a:solidFill>
                  <a:prstClr val="black"/>
                </a:solidFill>
                <a:cs typeface="Arial" pitchFamily="34" charset="0"/>
              </a:rPr>
              <a:t>Family Legal Issues with a Divorce</a:t>
            </a:r>
            <a:endParaRPr lang="en-US" sz="4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BB30 Business Law 5.01	Summer 2013</a:t>
            </a:r>
            <a:endParaRPr lang="en-US"/>
          </a:p>
        </p:txBody>
      </p:sp>
      <p:sp>
        <p:nvSpPr>
          <p:cNvPr id="3" name="TextBox 2"/>
          <p:cNvSpPr txBox="1"/>
          <p:nvPr/>
        </p:nvSpPr>
        <p:spPr>
          <a:xfrm>
            <a:off x="533400" y="1524000"/>
            <a:ext cx="8229600" cy="3970318"/>
          </a:xfrm>
          <a:prstGeom prst="rect">
            <a:avLst/>
          </a:prstGeom>
          <a:noFill/>
        </p:spPr>
        <p:txBody>
          <a:bodyPr wrap="square" rtlCol="0">
            <a:spAutoFit/>
          </a:bodyPr>
          <a:lstStyle/>
          <a:p>
            <a:pPr marL="285750" lvl="0" indent="-285750">
              <a:buFont typeface="Arial" pitchFamily="34" charset="0"/>
              <a:buChar char="•"/>
            </a:pPr>
            <a:r>
              <a:rPr lang="en-US" sz="2800" b="1" dirty="0" smtClean="0">
                <a:latin typeface="Arial" pitchFamily="34" charset="0"/>
                <a:cs typeface="Arial" pitchFamily="34" charset="0"/>
              </a:rPr>
              <a:t>Alimony-</a:t>
            </a:r>
            <a:r>
              <a:rPr lang="en-US" sz="2800" dirty="0" smtClean="0">
                <a:latin typeface="Arial" pitchFamily="34" charset="0"/>
                <a:cs typeface="Arial" pitchFamily="34" charset="0"/>
              </a:rPr>
              <a:t>Which </a:t>
            </a:r>
            <a:r>
              <a:rPr lang="en-US" sz="2800" dirty="0" smtClean="0">
                <a:latin typeface="Arial" pitchFamily="34" charset="0"/>
                <a:cs typeface="Arial" pitchFamily="34" charset="0"/>
              </a:rPr>
              <a:t>spouse receives alimony?</a:t>
            </a:r>
          </a:p>
          <a:p>
            <a:pPr marL="285750" lvl="0" indent="-285750">
              <a:buFont typeface="Arial" pitchFamily="34" charset="0"/>
              <a:buChar char="•"/>
            </a:pPr>
            <a:r>
              <a:rPr lang="en-US" sz="2800" b="1" dirty="0" smtClean="0">
                <a:latin typeface="Arial" pitchFamily="34" charset="0"/>
                <a:cs typeface="Arial" pitchFamily="34" charset="0"/>
              </a:rPr>
              <a:t>Child </a:t>
            </a:r>
            <a:r>
              <a:rPr lang="en-US" sz="2800" b="1" dirty="0" smtClean="0">
                <a:latin typeface="Arial" pitchFamily="34" charset="0"/>
                <a:cs typeface="Arial" pitchFamily="34" charset="0"/>
              </a:rPr>
              <a:t>Custody-</a:t>
            </a:r>
            <a:r>
              <a:rPr lang="en-US" sz="2800" dirty="0" smtClean="0">
                <a:latin typeface="Arial" pitchFamily="34" charset="0"/>
                <a:cs typeface="Arial" pitchFamily="34" charset="0"/>
              </a:rPr>
              <a:t> What is involved in deciding child custody?</a:t>
            </a:r>
          </a:p>
          <a:p>
            <a:pPr marL="285750" lvl="0" indent="-285750">
              <a:buFont typeface="Arial" pitchFamily="34" charset="0"/>
              <a:buChar char="•"/>
            </a:pPr>
            <a:r>
              <a:rPr lang="en-US" sz="2800" b="1" dirty="0" smtClean="0">
                <a:latin typeface="Arial" pitchFamily="34" charset="0"/>
                <a:cs typeface="Arial" pitchFamily="34" charset="0"/>
              </a:rPr>
              <a:t>Child </a:t>
            </a:r>
            <a:r>
              <a:rPr lang="en-US" sz="2800" b="1" dirty="0" smtClean="0">
                <a:latin typeface="Arial" pitchFamily="34" charset="0"/>
                <a:cs typeface="Arial" pitchFamily="34" charset="0"/>
              </a:rPr>
              <a:t>Support-</a:t>
            </a:r>
            <a:r>
              <a:rPr lang="en-US" sz="2800" dirty="0" smtClean="0">
                <a:latin typeface="Arial" pitchFamily="34" charset="0"/>
                <a:cs typeface="Arial" pitchFamily="34" charset="0"/>
              </a:rPr>
              <a:t>Does child support consists of just monetary support?</a:t>
            </a:r>
          </a:p>
          <a:p>
            <a:pPr marL="285750" lvl="0" indent="-285750">
              <a:buFont typeface="Arial" pitchFamily="34" charset="0"/>
              <a:buChar char="•"/>
            </a:pPr>
            <a:r>
              <a:rPr lang="en-US" sz="2800" b="1" dirty="0" smtClean="0">
                <a:latin typeface="Arial" pitchFamily="34" charset="0"/>
                <a:cs typeface="Arial" pitchFamily="34" charset="0"/>
              </a:rPr>
              <a:t>Support </a:t>
            </a:r>
            <a:r>
              <a:rPr lang="en-US" sz="2800" b="1" dirty="0" smtClean="0">
                <a:latin typeface="Arial" pitchFamily="34" charset="0"/>
                <a:cs typeface="Arial" pitchFamily="34" charset="0"/>
              </a:rPr>
              <a:t>Enforcement-</a:t>
            </a:r>
            <a:r>
              <a:rPr lang="en-US" sz="2800" dirty="0" smtClean="0">
                <a:latin typeface="Arial" pitchFamily="34" charset="0"/>
                <a:cs typeface="Arial" pitchFamily="34" charset="0"/>
              </a:rPr>
              <a:t> What does child support enforcement actually do?</a:t>
            </a:r>
          </a:p>
          <a:p>
            <a:pPr marL="285750" lvl="0" indent="-285750">
              <a:buFont typeface="Arial" pitchFamily="34" charset="0"/>
              <a:buChar char="•"/>
            </a:pPr>
            <a:r>
              <a:rPr lang="en-US" sz="2800" b="1" dirty="0" smtClean="0">
                <a:latin typeface="Arial" pitchFamily="34" charset="0"/>
                <a:cs typeface="Arial" pitchFamily="34" charset="0"/>
              </a:rPr>
              <a:t>Marital </a:t>
            </a:r>
            <a:r>
              <a:rPr lang="en-US" sz="2800" b="1" dirty="0" smtClean="0">
                <a:latin typeface="Arial" pitchFamily="34" charset="0"/>
                <a:cs typeface="Arial" pitchFamily="34" charset="0"/>
              </a:rPr>
              <a:t>property-</a:t>
            </a:r>
            <a:r>
              <a:rPr lang="en-US" sz="2800" dirty="0" smtClean="0">
                <a:latin typeface="Arial" pitchFamily="34" charset="0"/>
                <a:cs typeface="Arial" pitchFamily="34" charset="0"/>
              </a:rPr>
              <a:t>How is marital property distributed? </a:t>
            </a:r>
            <a:endParaRPr lang="en-US" sz="2800" b="1" dirty="0">
              <a:latin typeface="Arial" pitchFamily="34" charset="0"/>
              <a:cs typeface="Arial" pitchFamily="34" charset="0"/>
            </a:endParaRPr>
          </a:p>
        </p:txBody>
      </p:sp>
    </p:spTree>
    <p:extLst>
      <p:ext uri="{BB962C8B-B14F-4D97-AF65-F5344CB8AC3E}">
        <p14:creationId xmlns:p14="http://schemas.microsoft.com/office/powerpoint/2010/main" val="385186544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454</TotalTime>
  <Words>1833</Words>
  <Application>Microsoft Office PowerPoint</Application>
  <PresentationFormat>On-screen Show (4:3)</PresentationFormat>
  <Paragraphs>133</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Median</vt:lpstr>
      <vt:lpstr>Business Law B-Personal Law</vt:lpstr>
      <vt:lpstr>Domestic Relations Law</vt:lpstr>
      <vt:lpstr>Types of Marriages</vt:lpstr>
      <vt:lpstr>Illegal or Prohibited Marriages</vt:lpstr>
      <vt:lpstr>Legal Requirements for Marriage</vt:lpstr>
      <vt:lpstr>Legal Ways to End a Marriage</vt:lpstr>
      <vt:lpstr>Family Legal Issues with a Divorce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Law B-Personal Law</dc:title>
  <dc:creator>bigt</dc:creator>
  <cp:lastModifiedBy>kmacdonald</cp:lastModifiedBy>
  <cp:revision>100</cp:revision>
  <dcterms:created xsi:type="dcterms:W3CDTF">2013-02-24T18:08:22Z</dcterms:created>
  <dcterms:modified xsi:type="dcterms:W3CDTF">2014-01-09T17:48:10Z</dcterms:modified>
</cp:coreProperties>
</file>