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61" r:id="rId7"/>
    <p:sldId id="264" r:id="rId8"/>
    <p:sldId id="263" r:id="rId9"/>
    <p:sldId id="262" r:id="rId10"/>
    <p:sldId id="266" r:id="rId11"/>
    <p:sldId id="265" r:id="rId12"/>
    <p:sldId id="267" r:id="rId13"/>
    <p:sldId id="269" r:id="rId14"/>
    <p:sldId id="268" r:id="rId15"/>
    <p:sldId id="256" r:id="rId16"/>
    <p:sldId id="270" r:id="rId17"/>
    <p:sldId id="260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2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77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4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0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9D7E-1685-4E4A-8096-C00F4DC5A5C2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9C62-19FD-4A2B-8FE2-8DE20332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8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5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6.bin"/><Relationship Id="rId21" Type="http://schemas.openxmlformats.org/officeDocument/2006/relationships/image" Target="../media/image13.wmf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10" Type="http://schemas.openxmlformats.org/officeDocument/2006/relationships/image" Target="../media/image9.wmf"/><Relationship Id="rId19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838200"/>
            <a:ext cx="913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Defn:</a:t>
            </a:r>
            <a:r>
              <a:rPr lang="en-US" sz="2800"/>
              <a:t>  A relation is a set of ordered pairs.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1524000"/>
          <a:ext cx="50022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2082800" imgH="215900" progId="Equation.3">
                  <p:embed/>
                </p:oleObj>
              </mc:Choice>
              <mc:Fallback>
                <p:oleObj name="Equation" r:id="rId3" imgW="20828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0022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71600" y="4529138"/>
          <a:ext cx="17351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685502" imgH="215806" progId="Equation.3">
                  <p:embed/>
                </p:oleObj>
              </mc:Choice>
              <mc:Fallback>
                <p:oleObj name="Equation" r:id="rId5" imgW="6855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29138"/>
                        <a:ext cx="17351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78213" y="3081338"/>
          <a:ext cx="11287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469696" imgH="215806" progId="Equation.3">
                  <p:embed/>
                </p:oleObj>
              </mc:Choice>
              <mc:Fallback>
                <p:oleObj name="Equation" r:id="rId7" imgW="46969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3081338"/>
                        <a:ext cx="11287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13088" y="4529138"/>
          <a:ext cx="22844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952087" imgH="215806" progId="Equation.3">
                  <p:embed/>
                </p:oleObj>
              </mc:Choice>
              <mc:Fallback>
                <p:oleObj name="Equation" r:id="rId9" imgW="95208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088" y="4529138"/>
                        <a:ext cx="22844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3955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Domain:</a:t>
            </a:r>
            <a:r>
              <a:rPr lang="en-US" sz="2800" dirty="0">
                <a:cs typeface="Times New Roman" pitchFamily="18" charset="0"/>
              </a:rPr>
              <a:t> The x values of the ordered pair.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447800" y="3081338"/>
          <a:ext cx="19272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1" imgW="761669" imgH="215806" progId="Equation.3">
                  <p:embed/>
                </p:oleObj>
              </mc:Choice>
              <mc:Fallback>
                <p:oleObj name="Equation" r:id="rId11" imgW="76166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81338"/>
                        <a:ext cx="19272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3843338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Range:</a:t>
            </a:r>
            <a:r>
              <a:rPr lang="en-US" sz="2800" dirty="0">
                <a:cs typeface="Times New Roman" pitchFamily="18" charset="0"/>
              </a:rPr>
              <a:t> The y values of the ordered pair.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7848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0038" y="1295400"/>
            <a:ext cx="338931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Find the domain and range of the function graphed to the right.  Use interval notation.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900488" y="1076325"/>
            <a:ext cx="5045075" cy="5029200"/>
            <a:chOff x="2457" y="678"/>
            <a:chExt cx="3178" cy="316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457" y="678"/>
              <a:ext cx="3178" cy="3168"/>
              <a:chOff x="370" y="518"/>
              <a:chExt cx="3178" cy="3168"/>
            </a:xfrm>
          </p:grpSpPr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1858" y="710"/>
                <a:ext cx="0" cy="297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370" y="2198"/>
                <a:ext cx="297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/>
            </p:nvSpPr>
            <p:spPr bwMode="auto">
              <a:xfrm>
                <a:off x="418" y="200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18" y="181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18" y="162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418" y="143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>
                <a:off x="418" y="123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418" y="104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418" y="85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418" y="239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418" y="258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>
                <a:off x="418" y="277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418" y="296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>
                <a:off x="418" y="315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>
                <a:off x="418" y="335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>
                <a:off x="418" y="354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>
                <a:off x="166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>
                <a:off x="147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>
                <a:off x="128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>
                <a:off x="109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89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>
                <a:off x="70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>
                <a:off x="51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>
                <a:off x="205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>
                <a:off x="224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/>
            </p:nvSpPr>
            <p:spPr bwMode="auto">
              <a:xfrm>
                <a:off x="243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/>
            </p:nvSpPr>
            <p:spPr bwMode="auto">
              <a:xfrm>
                <a:off x="2626" y="75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281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/>
            </p:nvSpPr>
            <p:spPr bwMode="auto">
              <a:xfrm>
                <a:off x="301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/>
            </p:nvSpPr>
            <p:spPr bwMode="auto">
              <a:xfrm>
                <a:off x="320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Text Box 35"/>
              <p:cNvSpPr txBox="1">
                <a:spLocks noChangeArrowheads="1"/>
              </p:cNvSpPr>
              <p:nvPr/>
            </p:nvSpPr>
            <p:spPr bwMode="auto">
              <a:xfrm>
                <a:off x="3336" y="2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x</a:t>
                </a:r>
              </a:p>
            </p:txBody>
          </p:sp>
          <p:sp>
            <p:nvSpPr>
              <p:cNvPr id="38" name="Text Box 36"/>
              <p:cNvSpPr txBox="1">
                <a:spLocks noChangeArrowheads="1"/>
              </p:cNvSpPr>
              <p:nvPr/>
            </p:nvSpPr>
            <p:spPr bwMode="auto">
              <a:xfrm>
                <a:off x="1666" y="51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y</a:t>
                </a:r>
              </a:p>
            </p:txBody>
          </p:sp>
        </p:grpSp>
        <p:sp>
          <p:nvSpPr>
            <p:cNvPr id="5" name="Line 37"/>
            <p:cNvSpPr>
              <a:spLocks noChangeShapeType="1"/>
            </p:cNvSpPr>
            <p:nvPr/>
          </p:nvSpPr>
          <p:spPr bwMode="auto">
            <a:xfrm flipV="1">
              <a:off x="4325" y="925"/>
              <a:ext cx="925" cy="1813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" name="Line 38"/>
            <p:cNvSpPr>
              <a:spLocks noChangeShapeType="1"/>
            </p:cNvSpPr>
            <p:nvPr/>
          </p:nvSpPr>
          <p:spPr bwMode="auto">
            <a:xfrm flipH="1" flipV="1">
              <a:off x="3401" y="918"/>
              <a:ext cx="925" cy="1813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57188" y="4137025"/>
            <a:ext cx="15827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Domain:</a:t>
            </a:r>
            <a:endParaRPr lang="en-US" sz="2800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3971925" y="4841875"/>
            <a:ext cx="4557713" cy="0"/>
          </a:xfrm>
          <a:prstGeom prst="line">
            <a:avLst/>
          </a:prstGeom>
          <a:noFill/>
          <a:ln w="12700">
            <a:solidFill>
              <a:srgbClr val="D028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592763" y="4841875"/>
            <a:ext cx="1341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D02800"/>
                </a:solidFill>
                <a:latin typeface="Arial" charset="0"/>
                <a:cs typeface="Arial" charset="0"/>
              </a:rPr>
              <a:t>Domain</a:t>
            </a:r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 flipH="1">
            <a:off x="4751388" y="4362450"/>
            <a:ext cx="2098675" cy="0"/>
          </a:xfrm>
          <a:prstGeom prst="line">
            <a:avLst/>
          </a:prstGeom>
          <a:noFill/>
          <a:ln w="12700">
            <a:solidFill>
              <a:srgbClr val="317FCD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358775" y="4799013"/>
            <a:ext cx="13938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Range:</a:t>
            </a:r>
            <a:endParaRPr lang="en-US" sz="2800">
              <a:latin typeface="Arial" charset="0"/>
              <a:cs typeface="Arial" charset="0"/>
              <a:sym typeface="Symbol" pitchFamily="18" charset="2"/>
            </a:endParaRP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 flipV="1">
            <a:off x="4737100" y="1589088"/>
            <a:ext cx="0" cy="2773362"/>
          </a:xfrm>
          <a:prstGeom prst="line">
            <a:avLst/>
          </a:prstGeom>
          <a:noFill/>
          <a:ln w="12700">
            <a:solidFill>
              <a:srgbClr val="317FCD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3852863" y="2773363"/>
            <a:ext cx="1017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17FCD"/>
                </a:solidFill>
              </a:rPr>
              <a:t>Range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828800" y="4138613"/>
            <a:ext cx="1528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(– </a:t>
            </a:r>
            <a:r>
              <a:rPr lang="en-US" sz="2800">
                <a:latin typeface="Arial" charset="0"/>
                <a:cs typeface="Arial" charset="0"/>
                <a:sym typeface="Symbol" pitchFamily="18" charset="2"/>
              </a:rPr>
              <a:t>, )</a:t>
            </a: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1720850" y="4813300"/>
            <a:ext cx="1452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[– </a:t>
            </a:r>
            <a:r>
              <a:rPr lang="en-US" sz="2800">
                <a:latin typeface="Arial" charset="0"/>
                <a:cs typeface="Arial" charset="0"/>
                <a:sym typeface="Symbol" pitchFamily="18" charset="2"/>
              </a:rPr>
              <a:t>2, )</a:t>
            </a:r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11113" y="604838"/>
            <a:ext cx="913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Domain and Range from Graphs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488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" y="3886200"/>
            <a:ext cx="8358187" cy="241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113" y="631825"/>
            <a:ext cx="91328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Function Notation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34088" y="2614613"/>
          <a:ext cx="20558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4" imgW="812447" imgH="215806" progId="Equation.3">
                  <p:embed/>
                </p:oleObj>
              </mc:Choice>
              <mc:Fallback>
                <p:oleObj name="Equation" r:id="rId4" imgW="81244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4088" y="2614613"/>
                        <a:ext cx="20558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308350" y="2670175"/>
          <a:ext cx="18907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6" imgW="787058" imgH="215806" progId="Equation.3">
                  <p:embed/>
                </p:oleObj>
              </mc:Choice>
              <mc:Fallback>
                <p:oleObj name="Equation" r:id="rId6" imgW="7870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2670175"/>
                        <a:ext cx="1890713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32125" y="3338513"/>
          <a:ext cx="23463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8" imgW="977476" imgH="215806" progId="Equation.3">
                  <p:embed/>
                </p:oleObj>
              </mc:Choice>
              <mc:Fallback>
                <p:oleObj name="Equation" r:id="rId8" imgW="97747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3338513"/>
                        <a:ext cx="23463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1160463"/>
            <a:ext cx="7521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itchFamily="18" charset="0"/>
              </a:rPr>
              <a:t>Shorthand for stating that an equation is a function.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38200" y="2743200"/>
          <a:ext cx="15748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10" imgW="622030" imgH="203112" progId="Equation.3">
                  <p:embed/>
                </p:oleObj>
              </mc:Choice>
              <mc:Fallback>
                <p:oleObj name="Equation" r:id="rId10" imgW="62203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15748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33400" y="1684338"/>
            <a:ext cx="88630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cs typeface="Times New Roman" pitchFamily="18" charset="0"/>
              </a:rPr>
              <a:t>Defines the independent variable (usually x) and the dependent variable (usually y).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10911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07988" y="1757363"/>
          <a:ext cx="20129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837836" imgH="215806" progId="Equation.3">
                  <p:embed/>
                </p:oleObj>
              </mc:Choice>
              <mc:Fallback>
                <p:oleObj name="Equation" r:id="rId3" imgW="8378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757363"/>
                        <a:ext cx="20129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463" y="6096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70C0"/>
                </a:solidFill>
                <a:cs typeface="Times New Roman" pitchFamily="18" charset="0"/>
              </a:rPr>
              <a:t>Function notation also defines the value of x that is to be use to calculate the corresponding value of y.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743200"/>
          <a:ext cx="216535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901309" imgH="215806" progId="Equation.3">
                  <p:embed/>
                </p:oleObj>
              </mc:Choice>
              <mc:Fallback>
                <p:oleObj name="Equation" r:id="rId5" imgW="90130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216535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3352800"/>
          <a:ext cx="12192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7" imgW="507780" imgH="215806" progId="Equation.3">
                  <p:embed/>
                </p:oleObj>
              </mc:Choice>
              <mc:Fallback>
                <p:oleObj name="Equation" r:id="rId7" imgW="5077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352800"/>
                        <a:ext cx="12192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3960813"/>
          <a:ext cx="7620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9" imgW="317087" imgH="215619" progId="Equation.3">
                  <p:embed/>
                </p:oleObj>
              </mc:Choice>
              <mc:Fallback>
                <p:oleObj name="Equation" r:id="rId9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0813"/>
                        <a:ext cx="7620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44863" y="1676400"/>
            <a:ext cx="2092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x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4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x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 – 1</a:t>
            </a:r>
          </a:p>
          <a:p>
            <a:pPr algn="ctr"/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find 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(2).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03575" y="2635250"/>
            <a:ext cx="2374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4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(2)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 – 1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344863" y="3175000"/>
            <a:ext cx="1933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8 – 1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4238" y="3698875"/>
            <a:ext cx="1333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f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 = 7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576638" y="4222750"/>
            <a:ext cx="10255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en-US" sz="2800" i="1">
                <a:solidFill>
                  <a:srgbClr val="7030A0"/>
                </a:solidFill>
                <a:latin typeface="Arial" charset="0"/>
                <a:cs typeface="Arial" charset="0"/>
              </a:rPr>
              <a:t>2, 7</a:t>
            </a:r>
            <a:r>
              <a:rPr lang="en-US" sz="2800">
                <a:solidFill>
                  <a:srgbClr val="7030A0"/>
                </a:solidFill>
                <a:latin typeface="Arial" charset="0"/>
                <a:cs typeface="Arial" charset="0"/>
              </a:rPr>
              <a:t>)</a:t>
            </a:r>
            <a:endParaRPr lang="en-US" sz="2800"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10300" y="1662113"/>
            <a:ext cx="2497138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r>
              <a:rPr lang="en-US" sz="280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– 2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find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(–3). 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11838" y="2641600"/>
            <a:ext cx="32940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(-3)</a:t>
            </a:r>
            <a:r>
              <a:rPr lang="en-US" sz="2800" baseline="300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– 2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(-3)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16638" y="3175000"/>
            <a:ext cx="268446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9 + 6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34125" y="3705225"/>
            <a:ext cx="224948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 = 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15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57938" y="4222750"/>
            <a:ext cx="2249487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–3, 15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77863" y="2154238"/>
            <a:ext cx="1504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>
                <a:latin typeface="Arial" charset="0"/>
                <a:cs typeface="Arial" charset="0"/>
              </a:rPr>
              <a:t>find </a:t>
            </a:r>
            <a:r>
              <a:rPr lang="en-US" sz="2800" i="1">
                <a:latin typeface="Arial" charset="0"/>
                <a:cs typeface="Arial" charset="0"/>
              </a:rPr>
              <a:t>f</a:t>
            </a:r>
            <a:r>
              <a:rPr lang="en-US" sz="2800">
                <a:latin typeface="Arial" charset="0"/>
                <a:cs typeface="Arial" charset="0"/>
              </a:rPr>
              <a:t>(3).</a:t>
            </a:r>
            <a:endParaRPr lang="en-US" sz="280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374418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93675" y="781050"/>
            <a:ext cx="31781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Given the graph of the following function, find each function value by inspecting the graph</a:t>
            </a:r>
            <a:r>
              <a:rPr lang="en-US" sz="280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839788" y="3111500"/>
            <a:ext cx="1065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0000"/>
                </a:solidFill>
              </a:rPr>
              <a:t>f</a:t>
            </a:r>
            <a:r>
              <a:rPr lang="en-US" sz="2800">
                <a:solidFill>
                  <a:srgbClr val="FF0000"/>
                </a:solidFill>
              </a:rPr>
              <a:t>(5) =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11338" y="3100388"/>
            <a:ext cx="433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3814763" y="898525"/>
            <a:ext cx="5045075" cy="5029200"/>
            <a:chOff x="370" y="518"/>
            <a:chExt cx="3178" cy="3168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1858" y="710"/>
              <a:ext cx="0" cy="297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70" y="2198"/>
              <a:ext cx="2976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418" y="200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418" y="181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418" y="162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18" y="143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418" y="123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18" y="104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418" y="85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418" y="239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418" y="258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418" y="2774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418" y="2966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418" y="3158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418" y="3350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418" y="3542"/>
              <a:ext cx="2880" cy="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1666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27"/>
            <p:cNvSpPr>
              <a:spLocks noChangeShapeType="1"/>
            </p:cNvSpPr>
            <p:nvPr/>
          </p:nvSpPr>
          <p:spPr bwMode="auto">
            <a:xfrm>
              <a:off x="1474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1282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9"/>
            <p:cNvSpPr>
              <a:spLocks noChangeShapeType="1"/>
            </p:cNvSpPr>
            <p:nvPr/>
          </p:nvSpPr>
          <p:spPr bwMode="auto">
            <a:xfrm>
              <a:off x="1090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898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31"/>
            <p:cNvSpPr>
              <a:spLocks noChangeShapeType="1"/>
            </p:cNvSpPr>
            <p:nvPr/>
          </p:nvSpPr>
          <p:spPr bwMode="auto">
            <a:xfrm>
              <a:off x="706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14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2050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2242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2434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36"/>
            <p:cNvSpPr>
              <a:spLocks noChangeShapeType="1"/>
            </p:cNvSpPr>
            <p:nvPr/>
          </p:nvSpPr>
          <p:spPr bwMode="auto">
            <a:xfrm>
              <a:off x="2626" y="758"/>
              <a:ext cx="0" cy="2928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2818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8"/>
            <p:cNvSpPr>
              <a:spLocks noChangeShapeType="1"/>
            </p:cNvSpPr>
            <p:nvPr/>
          </p:nvSpPr>
          <p:spPr bwMode="auto">
            <a:xfrm>
              <a:off x="3010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39"/>
            <p:cNvSpPr>
              <a:spLocks noChangeShapeType="1"/>
            </p:cNvSpPr>
            <p:nvPr/>
          </p:nvSpPr>
          <p:spPr bwMode="auto">
            <a:xfrm>
              <a:off x="3202" y="758"/>
              <a:ext cx="0" cy="2880"/>
            </a:xfrm>
            <a:prstGeom prst="line">
              <a:avLst/>
            </a:prstGeom>
            <a:noFill/>
            <a:ln w="9525" cap="rnd">
              <a:solidFill>
                <a:schemeClr val="accent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36" y="208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i="1"/>
                <a:t>x</a:t>
              </a:r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auto">
            <a:xfrm>
              <a:off x="1666" y="518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b="1" i="1"/>
                <a:t>y</a:t>
              </a:r>
            </a:p>
          </p:txBody>
        </p:sp>
      </p:grpSp>
      <p:grpSp>
        <p:nvGrpSpPr>
          <p:cNvPr id="38" name="Group 42"/>
          <p:cNvGrpSpPr>
            <a:grpSpLocks/>
          </p:cNvGrpSpPr>
          <p:nvPr/>
        </p:nvGrpSpPr>
        <p:grpSpPr bwMode="auto">
          <a:xfrm>
            <a:off x="4351338" y="1268413"/>
            <a:ext cx="3352800" cy="4478337"/>
            <a:chOff x="2741" y="1073"/>
            <a:chExt cx="2112" cy="2821"/>
          </a:xfrm>
        </p:grpSpPr>
        <p:sp>
          <p:nvSpPr>
            <p:cNvPr id="39" name="Arc 43"/>
            <p:cNvSpPr>
              <a:spLocks/>
            </p:cNvSpPr>
            <p:nvPr/>
          </p:nvSpPr>
          <p:spPr bwMode="auto">
            <a:xfrm flipV="1">
              <a:off x="4169" y="1073"/>
              <a:ext cx="684" cy="12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44"/>
            <p:cNvSpPr>
              <a:spLocks/>
            </p:cNvSpPr>
            <p:nvPr/>
          </p:nvSpPr>
          <p:spPr bwMode="auto">
            <a:xfrm flipH="1" flipV="1">
              <a:off x="3888" y="2124"/>
              <a:ext cx="281" cy="202"/>
            </a:xfrm>
            <a:custGeom>
              <a:avLst/>
              <a:gdLst>
                <a:gd name="T0" fmla="*/ 0 w 21589"/>
                <a:gd name="T1" fmla="*/ 0 h 21600"/>
                <a:gd name="T2" fmla="*/ 0 w 21589"/>
                <a:gd name="T3" fmla="*/ 0 h 21600"/>
                <a:gd name="T4" fmla="*/ 0 w 21589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89"/>
                <a:gd name="T10" fmla="*/ 0 h 21600"/>
                <a:gd name="T11" fmla="*/ 21589 w 2158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89" h="21600" fill="none" extrusionOk="0">
                  <a:moveTo>
                    <a:pt x="-1" y="0"/>
                  </a:moveTo>
                  <a:cubicBezTo>
                    <a:pt x="11666" y="0"/>
                    <a:pt x="21224" y="9263"/>
                    <a:pt x="21589" y="20923"/>
                  </a:cubicBezTo>
                </a:path>
                <a:path w="21589" h="21600" stroke="0" extrusionOk="0">
                  <a:moveTo>
                    <a:pt x="-1" y="0"/>
                  </a:moveTo>
                  <a:cubicBezTo>
                    <a:pt x="11666" y="0"/>
                    <a:pt x="21224" y="9263"/>
                    <a:pt x="21589" y="2092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rc 45"/>
            <p:cNvSpPr>
              <a:spLocks/>
            </p:cNvSpPr>
            <p:nvPr/>
          </p:nvSpPr>
          <p:spPr bwMode="auto">
            <a:xfrm>
              <a:off x="3625" y="1939"/>
              <a:ext cx="259" cy="2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rc 46"/>
            <p:cNvSpPr>
              <a:spLocks/>
            </p:cNvSpPr>
            <p:nvPr/>
          </p:nvSpPr>
          <p:spPr bwMode="auto">
            <a:xfrm flipH="1">
              <a:off x="2741" y="1936"/>
              <a:ext cx="893" cy="195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Text Box 47"/>
            <p:cNvSpPr txBox="1">
              <a:spLocks noChangeArrowheads="1"/>
            </p:cNvSpPr>
            <p:nvPr/>
          </p:nvSpPr>
          <p:spPr bwMode="auto">
            <a:xfrm>
              <a:off x="2808" y="1894"/>
              <a:ext cx="3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i="1"/>
                <a:t>f</a:t>
              </a:r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)</a:t>
              </a:r>
            </a:p>
          </p:txBody>
        </p:sp>
      </p:grp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866775" y="3698875"/>
            <a:ext cx="10652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00B050"/>
                </a:solidFill>
              </a:rPr>
              <a:t>f</a:t>
            </a:r>
            <a:r>
              <a:rPr lang="en-US" sz="2800">
                <a:solidFill>
                  <a:srgbClr val="00B050"/>
                </a:solidFill>
              </a:rPr>
              <a:t>(4) =</a:t>
            </a:r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1827213" y="3687763"/>
            <a:ext cx="433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768350" y="4333875"/>
            <a:ext cx="1335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0070C0"/>
                </a:solidFill>
              </a:rPr>
              <a:t>f</a:t>
            </a:r>
            <a:r>
              <a:rPr lang="en-US" sz="2800">
                <a:solidFill>
                  <a:srgbClr val="0070C0"/>
                </a:solidFill>
              </a:rPr>
              <a:t>(</a:t>
            </a:r>
            <a:r>
              <a:rPr lang="en-US">
                <a:solidFill>
                  <a:srgbClr val="0070C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0070C0"/>
                </a:solidFill>
              </a:rPr>
              <a:t>5) =</a:t>
            </a:r>
          </a:p>
        </p:txBody>
      </p:sp>
      <p:sp>
        <p:nvSpPr>
          <p:cNvPr id="47" name="Text Box 53"/>
          <p:cNvSpPr txBox="1">
            <a:spLocks noChangeArrowheads="1"/>
          </p:cNvSpPr>
          <p:nvPr/>
        </p:nvSpPr>
        <p:spPr bwMode="auto">
          <a:xfrm>
            <a:off x="1981200" y="4322763"/>
            <a:ext cx="611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0070C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793750" y="4956175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i="1">
                <a:solidFill>
                  <a:srgbClr val="FF6600"/>
                </a:solidFill>
              </a:rPr>
              <a:t>f</a:t>
            </a:r>
            <a:r>
              <a:rPr lang="en-US" sz="2800">
                <a:solidFill>
                  <a:srgbClr val="FF6600"/>
                </a:solidFill>
              </a:rPr>
              <a:t>(</a:t>
            </a:r>
            <a:r>
              <a:rPr lang="en-US">
                <a:solidFill>
                  <a:srgbClr val="FF660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FF6600"/>
                </a:solidFill>
              </a:rPr>
              <a:t>6) =</a:t>
            </a:r>
          </a:p>
        </p:txBody>
      </p:sp>
      <p:sp>
        <p:nvSpPr>
          <p:cNvPr id="49" name="Text Box 56"/>
          <p:cNvSpPr txBox="1">
            <a:spLocks noChangeArrowheads="1"/>
          </p:cNvSpPr>
          <p:nvPr/>
        </p:nvSpPr>
        <p:spPr bwMode="auto">
          <a:xfrm>
            <a:off x="2039938" y="4945063"/>
            <a:ext cx="62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6600"/>
                </a:solidFill>
                <a:sym typeface="Symbol" pitchFamily="18" charset="2"/>
              </a:rPr>
              <a:t></a:t>
            </a:r>
            <a:r>
              <a:rPr lang="en-US" sz="280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510463" y="1203325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219650" y="2078037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 ●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457701" y="3650456"/>
            <a:ext cx="38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70C0"/>
                </a:solidFill>
              </a:rPr>
              <a:t>●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4202113" y="5204619"/>
            <a:ext cx="381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●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283165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3.6 – Function Notation</a:t>
            </a:r>
          </a:p>
        </p:txBody>
      </p:sp>
    </p:spTree>
    <p:extLst>
      <p:ext uri="{BB962C8B-B14F-4D97-AF65-F5344CB8AC3E}">
        <p14:creationId xmlns:p14="http://schemas.microsoft.com/office/powerpoint/2010/main" val="419298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" y="4495800"/>
          <a:ext cx="8064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6" name="Equation" r:id="rId3" imgW="457002" imgH="165028" progId="Equation.3">
                  <p:embed/>
                </p:oleObj>
              </mc:Choice>
              <mc:Fallback>
                <p:oleObj name="Equation" r:id="rId3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8064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4419600"/>
          <a:ext cx="10287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7" name="Equation" r:id="rId5" imgW="634449" imgH="215713" progId="Equation.3">
                  <p:embed/>
                </p:oleObj>
              </mc:Choice>
              <mc:Fallback>
                <p:oleObj name="Equation" r:id="rId5" imgW="63444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9600"/>
                        <a:ext cx="10287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4038600"/>
          <a:ext cx="11588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8" name="Equation" r:id="rId7" imgW="723586" imgH="215806" progId="Equation.3">
                  <p:embed/>
                </p:oleObj>
              </mc:Choice>
              <mc:Fallback>
                <p:oleObj name="Equation" r:id="rId7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11588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5" y="4038600"/>
          <a:ext cx="985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quation" r:id="rId9" imgW="558558" imgH="177723" progId="Equation.3">
                  <p:embed/>
                </p:oleObj>
              </mc:Choice>
              <mc:Fallback>
                <p:oleObj name="Equation" r:id="rId9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4038600"/>
                        <a:ext cx="9858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600200"/>
          <a:ext cx="1143000" cy="222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057650" y="1600200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62800" y="1600200"/>
          <a:ext cx="1143000" cy="2225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429000" y="4495800"/>
          <a:ext cx="8064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" name="Equation" r:id="rId11" imgW="457002" imgH="165028" progId="Equation.3">
                  <p:embed/>
                </p:oleObj>
              </mc:Choice>
              <mc:Fallback>
                <p:oleObj name="Equation" r:id="rId11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95800"/>
                        <a:ext cx="8064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419600" y="4419600"/>
          <a:ext cx="12144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Equation" r:id="rId12" imgW="748975" imgH="215806" progId="Equation.3">
                  <p:embed/>
                </p:oleObj>
              </mc:Choice>
              <mc:Fallback>
                <p:oleObj name="Equation" r:id="rId12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419600"/>
                        <a:ext cx="12144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410075" y="4038600"/>
          <a:ext cx="15446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Equation" r:id="rId14" imgW="964781" imgH="215806" progId="Equation.3">
                  <p:embed/>
                </p:oleObj>
              </mc:Choice>
              <mc:Fallback>
                <p:oleObj name="Equation" r:id="rId14" imgW="96478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075" y="4038600"/>
                        <a:ext cx="154463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429000" y="4038600"/>
          <a:ext cx="985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Equation" r:id="rId16" imgW="558558" imgH="177723" progId="Equation.3">
                  <p:embed/>
                </p:oleObj>
              </mc:Choice>
              <mc:Fallback>
                <p:oleObj name="Equation" r:id="rId16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038600"/>
                        <a:ext cx="9858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477000" y="4495800"/>
          <a:ext cx="80645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17" imgW="457002" imgH="165028" progId="Equation.3">
                  <p:embed/>
                </p:oleObj>
              </mc:Choice>
              <mc:Fallback>
                <p:oleObj name="Equation" r:id="rId17" imgW="457002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495800"/>
                        <a:ext cx="80645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7597775" y="4419600"/>
          <a:ext cx="11953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18" imgW="736280" imgH="215806" progId="Equation.3">
                  <p:embed/>
                </p:oleObj>
              </mc:Choice>
              <mc:Fallback>
                <p:oleObj name="Equation" r:id="rId18" imgW="73628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5" y="4419600"/>
                        <a:ext cx="119538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604125" y="4038600"/>
          <a:ext cx="140176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" name="Equation" r:id="rId20" imgW="875920" imgH="215806" progId="Equation.3">
                  <p:embed/>
                </p:oleObj>
              </mc:Choice>
              <mc:Fallback>
                <p:oleObj name="Equation" r:id="rId20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25" y="4038600"/>
                        <a:ext cx="140176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477000" y="4038600"/>
          <a:ext cx="9858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22" imgW="558558" imgH="177723" progId="Equation.3">
                  <p:embed/>
                </p:oleObj>
              </mc:Choice>
              <mc:Fallback>
                <p:oleObj name="Equation" r:id="rId22" imgW="558558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038600"/>
                        <a:ext cx="9858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0" y="612775"/>
            <a:ext cx="913288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State the domain and range of each relation.</a:t>
            </a:r>
            <a:endParaRPr lang="en-US" sz="280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71253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Defn:</a:t>
            </a:r>
            <a:r>
              <a:rPr lang="en-US" sz="2800"/>
              <a:t>  A function is a relation where every x value has one and only one value of y assigned to it.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114800" y="3189288"/>
          <a:ext cx="1143000" cy="222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6750" y="3189288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73913" y="3189288"/>
          <a:ext cx="1143000" cy="2225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750" y="5551488"/>
            <a:ext cx="1249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0" y="5551488"/>
            <a:ext cx="1981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cs typeface="Times New Roman" pitchFamily="18" charset="0"/>
              </a:rPr>
              <a:t>not a function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62800" y="5537200"/>
            <a:ext cx="1246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954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7030A0"/>
                </a:solidFill>
              </a:rPr>
              <a:t>State whether or not the following relations could be a function or not.</a:t>
            </a:r>
          </a:p>
        </p:txBody>
      </p:sp>
      <p:sp>
        <p:nvSpPr>
          <p:cNvPr id="10" name="Oval 9"/>
          <p:cNvSpPr/>
          <p:nvPr/>
        </p:nvSpPr>
        <p:spPr>
          <a:xfrm>
            <a:off x="4114800" y="3581400"/>
            <a:ext cx="1143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14800" y="4724400"/>
            <a:ext cx="1143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295043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14600" y="609600"/>
            <a:ext cx="3848100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/>
              <a:t>Functions and Equations.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25500" y="2232025"/>
          <a:ext cx="11430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647419" imgH="203112" progId="Equation.3">
                  <p:embed/>
                </p:oleObj>
              </mc:Choice>
              <mc:Fallback>
                <p:oleObj name="Equation" r:id="rId3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2232025"/>
                        <a:ext cx="11430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088" y="2863850"/>
          <a:ext cx="1143000" cy="22256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22738" y="2863850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227888" y="2863850"/>
          <a:ext cx="1143000" cy="22256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67200" y="2209800"/>
          <a:ext cx="739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419100" imgH="228600" progId="Equation.3">
                  <p:embed/>
                </p:oleObj>
              </mc:Choice>
              <mc:Fallback>
                <p:oleObj name="Equation" r:id="rId5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09800"/>
                        <a:ext cx="739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391400" y="2209800"/>
          <a:ext cx="739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419100" imgH="228600" progId="Equation.3">
                  <p:embed/>
                </p:oleObj>
              </mc:Choice>
              <mc:Fallback>
                <p:oleObj name="Equation" r:id="rId7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209800"/>
                        <a:ext cx="739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9775" y="5257800"/>
            <a:ext cx="1247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265738"/>
            <a:ext cx="1249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function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84988" y="5257800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cs typeface="Times New Roman" pitchFamily="18" charset="0"/>
              </a:rPr>
              <a:t>not a function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1173163"/>
            <a:ext cx="9144000" cy="954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7030A0"/>
                </a:solidFill>
              </a:rPr>
              <a:t>State whether or not the following equations are functions or not.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11277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1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13" y="1490663"/>
            <a:ext cx="91328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Clr>
                <a:schemeClr val="accent2"/>
              </a:buClr>
            </a:pPr>
            <a:r>
              <a:rPr lang="en-US" sz="280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Vertical Line Test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2300"/>
            <a:ext cx="91328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SzPct val="100000"/>
            </a:pPr>
            <a:r>
              <a:rPr lang="en-US" sz="2800">
                <a:solidFill>
                  <a:srgbClr val="7030A0"/>
                </a:solidFill>
                <a:latin typeface="Arial" charset="0"/>
                <a:ea typeface="ＭＳ Ｐゴシック" pitchFamily="34" charset="-128"/>
                <a:cs typeface="Arial" charset="0"/>
              </a:rPr>
              <a:t>Graphs can be used to determine if a relation is a function.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113" y="2100263"/>
            <a:ext cx="91217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  <a:ea typeface="ＭＳ Ｐゴシック" pitchFamily="34" charset="-128"/>
                <a:cs typeface="Arial" charset="0"/>
              </a:rPr>
              <a:t>If a vertical line can be drawn so that it intersects a graph of an equation more than once, then the equation is not a function.</a:t>
            </a:r>
            <a:endParaRPr lang="en-US" sz="2800"/>
          </a:p>
        </p:txBody>
      </p:sp>
      <p:sp>
        <p:nvSpPr>
          <p:cNvPr id="6" name="Oval 5"/>
          <p:cNvSpPr/>
          <p:nvPr/>
        </p:nvSpPr>
        <p:spPr>
          <a:xfrm>
            <a:off x="4191000" y="3810000"/>
            <a:ext cx="28194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324600" y="3657600"/>
            <a:ext cx="0" cy="1905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671513" y="3908425"/>
            <a:ext cx="1700212" cy="1149350"/>
          </a:xfrm>
          <a:custGeom>
            <a:avLst/>
            <a:gdLst>
              <a:gd name="connsiteX0" fmla="*/ 0 w 1699327"/>
              <a:gd name="connsiteY0" fmla="*/ 0 h 1149069"/>
              <a:gd name="connsiteX1" fmla="*/ 153749 w 1699327"/>
              <a:gd name="connsiteY1" fmla="*/ 606903 h 1149069"/>
              <a:gd name="connsiteX2" fmla="*/ 469338 w 1699327"/>
              <a:gd name="connsiteY2" fmla="*/ 825388 h 1149069"/>
              <a:gd name="connsiteX3" fmla="*/ 882032 w 1699327"/>
              <a:gd name="connsiteY3" fmla="*/ 582627 h 1149069"/>
              <a:gd name="connsiteX4" fmla="*/ 1124793 w 1699327"/>
              <a:gd name="connsiteY4" fmla="*/ 226577 h 1149069"/>
              <a:gd name="connsiteX5" fmla="*/ 1488934 w 1699327"/>
              <a:gd name="connsiteY5" fmla="*/ 525982 h 1149069"/>
              <a:gd name="connsiteX6" fmla="*/ 1699327 w 1699327"/>
              <a:gd name="connsiteY6" fmla="*/ 1149069 h 1149069"/>
              <a:gd name="connsiteX7" fmla="*/ 1699327 w 1699327"/>
              <a:gd name="connsiteY7" fmla="*/ 1149069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9327" h="1149069">
                <a:moveTo>
                  <a:pt x="0" y="0"/>
                </a:moveTo>
                <a:cubicBezTo>
                  <a:pt x="37763" y="234669"/>
                  <a:pt x="75526" y="469338"/>
                  <a:pt x="153749" y="606903"/>
                </a:cubicBezTo>
                <a:cubicBezTo>
                  <a:pt x="231972" y="744468"/>
                  <a:pt x="347958" y="829434"/>
                  <a:pt x="469338" y="825388"/>
                </a:cubicBezTo>
                <a:cubicBezTo>
                  <a:pt x="590718" y="821342"/>
                  <a:pt x="772790" y="682429"/>
                  <a:pt x="882032" y="582627"/>
                </a:cubicBezTo>
                <a:cubicBezTo>
                  <a:pt x="991274" y="482825"/>
                  <a:pt x="1023643" y="236018"/>
                  <a:pt x="1124793" y="226577"/>
                </a:cubicBezTo>
                <a:cubicBezTo>
                  <a:pt x="1225943" y="217136"/>
                  <a:pt x="1393178" y="372233"/>
                  <a:pt x="1488934" y="525982"/>
                </a:cubicBezTo>
                <a:cubicBezTo>
                  <a:pt x="1584690" y="679731"/>
                  <a:pt x="1699327" y="1149069"/>
                  <a:pt x="1699327" y="1149069"/>
                </a:cubicBezTo>
                <a:lnTo>
                  <a:pt x="1699327" y="1149069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676400" y="3657600"/>
            <a:ext cx="0" cy="1905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3657600"/>
            <a:ext cx="0" cy="1905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42465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473200"/>
            <a:ext cx="6888162" cy="51450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557838" y="1612900"/>
            <a:ext cx="1587" cy="4954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52638" y="3911600"/>
            <a:ext cx="67056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910638" y="3683000"/>
            <a:ext cx="26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634038" y="1168400"/>
            <a:ext cx="265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661988"/>
            <a:ext cx="913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The Vertical Line Test</a:t>
            </a:r>
            <a:endParaRPr lang="en-US" sz="2800" b="1">
              <a:solidFill>
                <a:srgbClr val="00B0F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8600" y="2332038"/>
          <a:ext cx="1371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4" imgW="647419" imgH="203112" progId="Equation.3">
                  <p:embed/>
                </p:oleObj>
              </mc:Choice>
              <mc:Fallback>
                <p:oleObj name="Equation" r:id="rId4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32038"/>
                        <a:ext cx="13716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2933700"/>
          <a:ext cx="1143000" cy="22240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-7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648200" y="2209800"/>
            <a:ext cx="2362200" cy="38862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72200" y="2932113"/>
            <a:ext cx="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942138" y="2819400"/>
            <a:ext cx="152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function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24790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1519238"/>
            <a:ext cx="6888163" cy="5145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543550" y="1658938"/>
            <a:ext cx="1588" cy="495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38350" y="3957638"/>
            <a:ext cx="67056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96350" y="3729038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03850" y="1196975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563" y="2382838"/>
          <a:ext cx="10064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4" imgW="419100" imgH="228600" progId="Equation.3">
                  <p:embed/>
                </p:oleObj>
              </mc:Choice>
              <mc:Fallback>
                <p:oleObj name="Equation" r:id="rId4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563" y="2382838"/>
                        <a:ext cx="10064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" y="3022600"/>
          <a:ext cx="1143000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-4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-3</a:t>
                      </a:r>
                    </a:p>
                  </a:txBody>
                  <a:tcPr marT="45733" marB="4573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33" marB="4573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>
            <a:off x="4710113" y="1868488"/>
            <a:ext cx="1609725" cy="2097087"/>
          </a:xfrm>
          <a:custGeom>
            <a:avLst/>
            <a:gdLst>
              <a:gd name="connsiteX0" fmla="*/ 0 w 1610315"/>
              <a:gd name="connsiteY0" fmla="*/ 0 h 2095837"/>
              <a:gd name="connsiteX1" fmla="*/ 275129 w 1610315"/>
              <a:gd name="connsiteY1" fmla="*/ 1181437 h 2095837"/>
              <a:gd name="connsiteX2" fmla="*/ 525982 w 1610315"/>
              <a:gd name="connsiteY2" fmla="*/ 1861168 h 2095837"/>
              <a:gd name="connsiteX3" fmla="*/ 833479 w 1610315"/>
              <a:gd name="connsiteY3" fmla="*/ 2095837 h 2095837"/>
              <a:gd name="connsiteX4" fmla="*/ 1076240 w 1610315"/>
              <a:gd name="connsiteY4" fmla="*/ 1861168 h 2095837"/>
              <a:gd name="connsiteX5" fmla="*/ 1351370 w 1610315"/>
              <a:gd name="connsiteY5" fmla="*/ 1157161 h 2095837"/>
              <a:gd name="connsiteX6" fmla="*/ 1610315 w 1610315"/>
              <a:gd name="connsiteY6" fmla="*/ 8092 h 2095837"/>
              <a:gd name="connsiteX7" fmla="*/ 1610315 w 1610315"/>
              <a:gd name="connsiteY7" fmla="*/ 8092 h 209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315" h="2095837">
                <a:moveTo>
                  <a:pt x="0" y="0"/>
                </a:moveTo>
                <a:cubicBezTo>
                  <a:pt x="93732" y="435621"/>
                  <a:pt x="187465" y="871242"/>
                  <a:pt x="275129" y="1181437"/>
                </a:cubicBezTo>
                <a:cubicBezTo>
                  <a:pt x="362793" y="1491632"/>
                  <a:pt x="432924" y="1708768"/>
                  <a:pt x="525982" y="1861168"/>
                </a:cubicBezTo>
                <a:cubicBezTo>
                  <a:pt x="619040" y="2013568"/>
                  <a:pt x="741769" y="2095837"/>
                  <a:pt x="833479" y="2095837"/>
                </a:cubicBezTo>
                <a:cubicBezTo>
                  <a:pt x="925189" y="2095837"/>
                  <a:pt x="989925" y="2017614"/>
                  <a:pt x="1076240" y="1861168"/>
                </a:cubicBezTo>
                <a:cubicBezTo>
                  <a:pt x="1162555" y="1704722"/>
                  <a:pt x="1262358" y="1466007"/>
                  <a:pt x="1351370" y="1157161"/>
                </a:cubicBezTo>
                <a:cubicBezTo>
                  <a:pt x="1440383" y="848315"/>
                  <a:pt x="1610315" y="8092"/>
                  <a:pt x="1610315" y="8092"/>
                </a:cubicBezTo>
                <a:lnTo>
                  <a:pt x="1610315" y="8092"/>
                </a:lnTo>
              </a:path>
            </a:pathLst>
          </a:custGeom>
          <a:noFill/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105400" y="2514600"/>
            <a:ext cx="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661988"/>
            <a:ext cx="913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The Vertical Line Test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319838" y="2252663"/>
            <a:ext cx="1527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function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268818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1509713"/>
            <a:ext cx="6888163" cy="51450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5527675" y="1649413"/>
            <a:ext cx="1588" cy="4954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2022475" y="3948113"/>
            <a:ext cx="6705600" cy="12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80475" y="3719513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75275" y="1192213"/>
            <a:ext cx="26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01663" y="2363788"/>
          <a:ext cx="10064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419100" imgH="228600" progId="Equation.3">
                  <p:embed/>
                </p:oleObj>
              </mc:Choice>
              <mc:Fallback>
                <p:oleObj name="Equation" r:id="rId4" imgW="419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2363788"/>
                        <a:ext cx="10064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" y="2970213"/>
          <a:ext cx="1143000" cy="22240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-2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 marT="45700" marB="457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Freeform 8"/>
          <p:cNvSpPr/>
          <p:nvPr/>
        </p:nvSpPr>
        <p:spPr>
          <a:xfrm rot="5400000">
            <a:off x="5891213" y="2914650"/>
            <a:ext cx="1371600" cy="2095500"/>
          </a:xfrm>
          <a:custGeom>
            <a:avLst/>
            <a:gdLst>
              <a:gd name="connsiteX0" fmla="*/ 0 w 1610315"/>
              <a:gd name="connsiteY0" fmla="*/ 0 h 2095837"/>
              <a:gd name="connsiteX1" fmla="*/ 275129 w 1610315"/>
              <a:gd name="connsiteY1" fmla="*/ 1181437 h 2095837"/>
              <a:gd name="connsiteX2" fmla="*/ 525982 w 1610315"/>
              <a:gd name="connsiteY2" fmla="*/ 1861168 h 2095837"/>
              <a:gd name="connsiteX3" fmla="*/ 833479 w 1610315"/>
              <a:gd name="connsiteY3" fmla="*/ 2095837 h 2095837"/>
              <a:gd name="connsiteX4" fmla="*/ 1076240 w 1610315"/>
              <a:gd name="connsiteY4" fmla="*/ 1861168 h 2095837"/>
              <a:gd name="connsiteX5" fmla="*/ 1351370 w 1610315"/>
              <a:gd name="connsiteY5" fmla="*/ 1157161 h 2095837"/>
              <a:gd name="connsiteX6" fmla="*/ 1610315 w 1610315"/>
              <a:gd name="connsiteY6" fmla="*/ 8092 h 2095837"/>
              <a:gd name="connsiteX7" fmla="*/ 1610315 w 1610315"/>
              <a:gd name="connsiteY7" fmla="*/ 8092 h 209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0315" h="2095837">
                <a:moveTo>
                  <a:pt x="0" y="0"/>
                </a:moveTo>
                <a:cubicBezTo>
                  <a:pt x="93732" y="435621"/>
                  <a:pt x="187465" y="871242"/>
                  <a:pt x="275129" y="1181437"/>
                </a:cubicBezTo>
                <a:cubicBezTo>
                  <a:pt x="362793" y="1491632"/>
                  <a:pt x="432924" y="1708768"/>
                  <a:pt x="525982" y="1861168"/>
                </a:cubicBezTo>
                <a:cubicBezTo>
                  <a:pt x="619040" y="2013568"/>
                  <a:pt x="741769" y="2095837"/>
                  <a:pt x="833479" y="2095837"/>
                </a:cubicBezTo>
                <a:cubicBezTo>
                  <a:pt x="925189" y="2095837"/>
                  <a:pt x="989925" y="2017614"/>
                  <a:pt x="1076240" y="1861168"/>
                </a:cubicBezTo>
                <a:cubicBezTo>
                  <a:pt x="1162555" y="1704722"/>
                  <a:pt x="1262358" y="1466007"/>
                  <a:pt x="1351370" y="1157161"/>
                </a:cubicBezTo>
                <a:cubicBezTo>
                  <a:pt x="1440383" y="848315"/>
                  <a:pt x="1610315" y="8092"/>
                  <a:pt x="1610315" y="8092"/>
                </a:cubicBezTo>
                <a:lnTo>
                  <a:pt x="1610315" y="8092"/>
                </a:lnTo>
              </a:path>
            </a:pathLst>
          </a:custGeom>
          <a:noFill/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61988"/>
            <a:ext cx="91328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The Vertical Line Test</a:t>
            </a:r>
            <a:endParaRPr lang="en-US" sz="2800" b="1">
              <a:solidFill>
                <a:srgbClr val="00B0F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705600" y="3128963"/>
            <a:ext cx="0" cy="1905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640388" y="2438400"/>
            <a:ext cx="2589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Times New Roman" pitchFamily="18" charset="0"/>
              </a:rPr>
              <a:t>not a function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2687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3505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Find the domain and range of the function graphed to the right.  Use interval notation</a:t>
            </a:r>
            <a:r>
              <a:rPr lang="en-US" sz="3200">
                <a:latin typeface="Arial" charset="0"/>
                <a:cs typeface="Arial" charset="0"/>
              </a:rPr>
              <a:t>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919538" y="1033463"/>
            <a:ext cx="5045075" cy="5029200"/>
            <a:chOff x="2469" y="651"/>
            <a:chExt cx="3178" cy="3168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469" y="651"/>
              <a:ext cx="3178" cy="3168"/>
              <a:chOff x="370" y="518"/>
              <a:chExt cx="3178" cy="3168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1858" y="710"/>
                <a:ext cx="0" cy="2976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370" y="2198"/>
                <a:ext cx="297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stealth" w="med" len="med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" name="Line 7"/>
              <p:cNvSpPr>
                <a:spLocks noChangeShapeType="1"/>
              </p:cNvSpPr>
              <p:nvPr/>
            </p:nvSpPr>
            <p:spPr bwMode="auto">
              <a:xfrm>
                <a:off x="418" y="200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" name="Line 8"/>
              <p:cNvSpPr>
                <a:spLocks noChangeShapeType="1"/>
              </p:cNvSpPr>
              <p:nvPr/>
            </p:nvSpPr>
            <p:spPr bwMode="auto">
              <a:xfrm>
                <a:off x="418" y="181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18" y="162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418" y="143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>
                <a:off x="418" y="123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418" y="104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418" y="85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418" y="239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>
                <a:off x="418" y="258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16"/>
              <p:cNvSpPr>
                <a:spLocks noChangeShapeType="1"/>
              </p:cNvSpPr>
              <p:nvPr/>
            </p:nvSpPr>
            <p:spPr bwMode="auto">
              <a:xfrm>
                <a:off x="418" y="2774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Line 17"/>
              <p:cNvSpPr>
                <a:spLocks noChangeShapeType="1"/>
              </p:cNvSpPr>
              <p:nvPr/>
            </p:nvSpPr>
            <p:spPr bwMode="auto">
              <a:xfrm>
                <a:off x="418" y="2966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" name="Line 18"/>
              <p:cNvSpPr>
                <a:spLocks noChangeShapeType="1"/>
              </p:cNvSpPr>
              <p:nvPr/>
            </p:nvSpPr>
            <p:spPr bwMode="auto">
              <a:xfrm>
                <a:off x="418" y="3158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" name="Line 19"/>
              <p:cNvSpPr>
                <a:spLocks noChangeShapeType="1"/>
              </p:cNvSpPr>
              <p:nvPr/>
            </p:nvSpPr>
            <p:spPr bwMode="auto">
              <a:xfrm>
                <a:off x="418" y="3350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>
                <a:off x="418" y="3542"/>
                <a:ext cx="2880" cy="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" name="Line 21"/>
              <p:cNvSpPr>
                <a:spLocks noChangeShapeType="1"/>
              </p:cNvSpPr>
              <p:nvPr/>
            </p:nvSpPr>
            <p:spPr bwMode="auto">
              <a:xfrm>
                <a:off x="166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Line 22"/>
              <p:cNvSpPr>
                <a:spLocks noChangeShapeType="1"/>
              </p:cNvSpPr>
              <p:nvPr/>
            </p:nvSpPr>
            <p:spPr bwMode="auto">
              <a:xfrm>
                <a:off x="147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" name="Line 23"/>
              <p:cNvSpPr>
                <a:spLocks noChangeShapeType="1"/>
              </p:cNvSpPr>
              <p:nvPr/>
            </p:nvSpPr>
            <p:spPr bwMode="auto">
              <a:xfrm>
                <a:off x="128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Line 24"/>
              <p:cNvSpPr>
                <a:spLocks noChangeShapeType="1"/>
              </p:cNvSpPr>
              <p:nvPr/>
            </p:nvSpPr>
            <p:spPr bwMode="auto">
              <a:xfrm>
                <a:off x="109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6" name="Line 25"/>
              <p:cNvSpPr>
                <a:spLocks noChangeShapeType="1"/>
              </p:cNvSpPr>
              <p:nvPr/>
            </p:nvSpPr>
            <p:spPr bwMode="auto">
              <a:xfrm>
                <a:off x="89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Line 26"/>
              <p:cNvSpPr>
                <a:spLocks noChangeShapeType="1"/>
              </p:cNvSpPr>
              <p:nvPr/>
            </p:nvSpPr>
            <p:spPr bwMode="auto">
              <a:xfrm>
                <a:off x="706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8" name="Line 27"/>
              <p:cNvSpPr>
                <a:spLocks noChangeShapeType="1"/>
              </p:cNvSpPr>
              <p:nvPr/>
            </p:nvSpPr>
            <p:spPr bwMode="auto">
              <a:xfrm>
                <a:off x="51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Line 28"/>
              <p:cNvSpPr>
                <a:spLocks noChangeShapeType="1"/>
              </p:cNvSpPr>
              <p:nvPr/>
            </p:nvSpPr>
            <p:spPr bwMode="auto">
              <a:xfrm>
                <a:off x="205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" name="Line 29"/>
              <p:cNvSpPr>
                <a:spLocks noChangeShapeType="1"/>
              </p:cNvSpPr>
              <p:nvPr/>
            </p:nvSpPr>
            <p:spPr bwMode="auto">
              <a:xfrm>
                <a:off x="224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" name="Line 30"/>
              <p:cNvSpPr>
                <a:spLocks noChangeShapeType="1"/>
              </p:cNvSpPr>
              <p:nvPr/>
            </p:nvSpPr>
            <p:spPr bwMode="auto">
              <a:xfrm>
                <a:off x="2434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2" name="Line 31"/>
              <p:cNvSpPr>
                <a:spLocks noChangeShapeType="1"/>
              </p:cNvSpPr>
              <p:nvPr/>
            </p:nvSpPr>
            <p:spPr bwMode="auto">
              <a:xfrm>
                <a:off x="2626" y="758"/>
                <a:ext cx="0" cy="2928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32"/>
              <p:cNvSpPr>
                <a:spLocks noChangeShapeType="1"/>
              </p:cNvSpPr>
              <p:nvPr/>
            </p:nvSpPr>
            <p:spPr bwMode="auto">
              <a:xfrm>
                <a:off x="2818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33"/>
              <p:cNvSpPr>
                <a:spLocks noChangeShapeType="1"/>
              </p:cNvSpPr>
              <p:nvPr/>
            </p:nvSpPr>
            <p:spPr bwMode="auto">
              <a:xfrm>
                <a:off x="3010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34"/>
              <p:cNvSpPr>
                <a:spLocks noChangeShapeType="1"/>
              </p:cNvSpPr>
              <p:nvPr/>
            </p:nvSpPr>
            <p:spPr bwMode="auto">
              <a:xfrm>
                <a:off x="3202" y="758"/>
                <a:ext cx="0" cy="2880"/>
              </a:xfrm>
              <a:prstGeom prst="line">
                <a:avLst/>
              </a:prstGeom>
              <a:noFill/>
              <a:ln w="9525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6" name="Text Box 35"/>
              <p:cNvSpPr txBox="1">
                <a:spLocks noChangeArrowheads="1"/>
              </p:cNvSpPr>
              <p:nvPr/>
            </p:nvSpPr>
            <p:spPr bwMode="auto">
              <a:xfrm>
                <a:off x="3336" y="208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x</a:t>
                </a:r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1666" y="518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b="1" i="1"/>
                  <a:t>y</a:t>
                </a:r>
              </a:p>
            </p:txBody>
          </p:sp>
        </p:grpSp>
        <p:sp>
          <p:nvSpPr>
            <p:cNvPr id="5" name="Line 37"/>
            <p:cNvSpPr>
              <a:spLocks noChangeShapeType="1"/>
            </p:cNvSpPr>
            <p:nvPr/>
          </p:nvSpPr>
          <p:spPr bwMode="auto">
            <a:xfrm>
              <a:off x="3380" y="1955"/>
              <a:ext cx="1351" cy="113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390525" y="4100513"/>
            <a:ext cx="1565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Domain:</a:t>
            </a:r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>
            <a:off x="7510463" y="2495550"/>
            <a:ext cx="0" cy="2352675"/>
          </a:xfrm>
          <a:prstGeom prst="line">
            <a:avLst/>
          </a:prstGeom>
          <a:noFill/>
          <a:ln w="12700">
            <a:solidFill>
              <a:srgbClr val="D028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5368925" y="2484438"/>
            <a:ext cx="0" cy="584200"/>
          </a:xfrm>
          <a:prstGeom prst="line">
            <a:avLst/>
          </a:prstGeom>
          <a:noFill/>
          <a:ln w="12700">
            <a:solidFill>
              <a:srgbClr val="D028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>
            <a:off x="5349875" y="2465388"/>
            <a:ext cx="2174875" cy="0"/>
          </a:xfrm>
          <a:prstGeom prst="line">
            <a:avLst/>
          </a:prstGeom>
          <a:noFill/>
          <a:ln w="12700">
            <a:solidFill>
              <a:srgbClr val="D028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5830888" y="2003425"/>
            <a:ext cx="14081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D02800"/>
                </a:solidFill>
                <a:latin typeface="Arial" charset="0"/>
                <a:cs typeface="Arial" charset="0"/>
              </a:rPr>
              <a:t>Domain</a:t>
            </a: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374650" y="4767263"/>
            <a:ext cx="145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Range:</a:t>
            </a: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4735513" y="4932363"/>
            <a:ext cx="2743200" cy="0"/>
          </a:xfrm>
          <a:prstGeom prst="line">
            <a:avLst/>
          </a:prstGeom>
          <a:noFill/>
          <a:ln w="12700">
            <a:solidFill>
              <a:srgbClr val="317FCD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 flipV="1">
            <a:off x="4738688" y="3106738"/>
            <a:ext cx="601662" cy="0"/>
          </a:xfrm>
          <a:prstGeom prst="line">
            <a:avLst/>
          </a:prstGeom>
          <a:noFill/>
          <a:ln w="12700">
            <a:solidFill>
              <a:srgbClr val="317FCD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4751388" y="3087688"/>
            <a:ext cx="0" cy="1844675"/>
          </a:xfrm>
          <a:prstGeom prst="line">
            <a:avLst/>
          </a:prstGeom>
          <a:noFill/>
          <a:ln w="9525">
            <a:solidFill>
              <a:srgbClr val="317FCD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3733800" y="3957638"/>
            <a:ext cx="121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17FCD"/>
                </a:solidFill>
                <a:latin typeface="Arial" charset="0"/>
                <a:cs typeface="Arial" charset="0"/>
              </a:rPr>
              <a:t>Range</a:t>
            </a: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1955800" y="4100513"/>
            <a:ext cx="1179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[</a:t>
            </a:r>
            <a:r>
              <a:rPr lang="en-US">
                <a:latin typeface="Arial" charset="0"/>
                <a:cs typeface="Arial" charset="0"/>
              </a:rPr>
              <a:t>–</a:t>
            </a:r>
            <a:r>
              <a:rPr lang="en-US" sz="2800">
                <a:latin typeface="Arial" charset="0"/>
                <a:cs typeface="Arial" charset="0"/>
              </a:rPr>
              <a:t>3, 4]</a:t>
            </a: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1600200" y="4767263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[</a:t>
            </a:r>
            <a:r>
              <a:rPr lang="en-US">
                <a:latin typeface="Arial" charset="0"/>
                <a:cs typeface="Arial" charset="0"/>
              </a:rPr>
              <a:t>–</a:t>
            </a:r>
            <a:r>
              <a:rPr lang="en-US" sz="2800">
                <a:latin typeface="Arial" charset="0"/>
                <a:cs typeface="Arial" charset="0"/>
              </a:rPr>
              <a:t>4, 2]</a:t>
            </a:r>
          </a:p>
        </p:txBody>
      </p:sp>
      <p:sp>
        <p:nvSpPr>
          <p:cNvPr id="51" name="Rectangle 53"/>
          <p:cNvSpPr>
            <a:spLocks noChangeArrowheads="1"/>
          </p:cNvSpPr>
          <p:nvPr/>
        </p:nvSpPr>
        <p:spPr bwMode="auto">
          <a:xfrm>
            <a:off x="11113" y="604838"/>
            <a:ext cx="913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F0"/>
                </a:solidFill>
                <a:cs typeface="Times New Roman" pitchFamily="18" charset="0"/>
              </a:rPr>
              <a:t>Domain and Range from Graphs</a:t>
            </a:r>
            <a:endParaRPr lang="en-US" sz="2800" b="1">
              <a:solidFill>
                <a:srgbClr val="00B0F0"/>
              </a:solidFill>
            </a:endParaRP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-11113" y="0"/>
            <a:ext cx="914400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800" b="1" dirty="0">
                <a:latin typeface="Arial" charset="0"/>
                <a:cs typeface="Arial" charset="0"/>
              </a:rPr>
              <a:t>3.5 – Introduction to Functions</a:t>
            </a:r>
          </a:p>
        </p:txBody>
      </p:sp>
    </p:spTree>
    <p:extLst>
      <p:ext uri="{BB962C8B-B14F-4D97-AF65-F5344CB8AC3E}">
        <p14:creationId xmlns:p14="http://schemas.microsoft.com/office/powerpoint/2010/main" val="345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0" grpId="0" animBg="1"/>
      <p:bldP spid="41" grpId="0" animBg="1"/>
      <p:bldP spid="42" grpId="0"/>
      <p:bldP spid="43" grpId="0"/>
      <p:bldP spid="44" grpId="0" animBg="1"/>
      <p:bldP spid="45" grpId="0" animBg="1"/>
      <p:bldP spid="46" grpId="0" animBg="1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5bedaa-2d60-480d-81e4-75fe5881734a">PCSDDOC-1573500842-1117126</_dlc_DocId>
    <_dlc_DocIdUrl xmlns="855bedaa-2d60-480d-81e4-75fe5881734a">
      <Url>https://pauldingcountyschool.sharepoint.com/sites/DocumentCenter/_layouts/15/DocIdRedir.aspx?ID=PCSDDOC-1573500842-1117126</Url>
      <Description>PCSDDOC-1573500842-1117126</Description>
    </_dlc_DocIdUr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DF300C9C16D545A9D3481395BEAA0E" ma:contentTypeVersion="9" ma:contentTypeDescription="Create a new document." ma:contentTypeScope="" ma:versionID="edb51d8c62d6ee8ccfd161ff652f7964">
  <xsd:schema xmlns:xsd="http://www.w3.org/2001/XMLSchema" xmlns:xs="http://www.w3.org/2001/XMLSchema" xmlns:p="http://schemas.microsoft.com/office/2006/metadata/properties" xmlns:ns1="http://schemas.microsoft.com/sharepoint/v3" xmlns:ns2="855bedaa-2d60-480d-81e4-75fe5881734a" xmlns:ns3="89fa53aa-3fbc-4de2-8906-89361990ec1a" targetNamespace="http://schemas.microsoft.com/office/2006/metadata/properties" ma:root="true" ma:fieldsID="49ebefbb6d799475182e711bf803e5c0" ns1:_="" ns2:_="" ns3:_="">
    <xsd:import namespace="http://schemas.microsoft.com/sharepoint/v3"/>
    <xsd:import namespace="855bedaa-2d60-480d-81e4-75fe5881734a"/>
    <xsd:import namespace="89fa53aa-3fbc-4de2-8906-89361990ec1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5bedaa-2d60-480d-81e4-75fe5881734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a53aa-3fbc-4de2-8906-89361990ec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2D42CB-38BC-4679-A81A-A2A08005165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89fa53aa-3fbc-4de2-8906-89361990ec1a"/>
    <ds:schemaRef ds:uri="http://purl.org/dc/terms/"/>
    <ds:schemaRef ds:uri="http://schemas.openxmlformats.org/package/2006/metadata/core-properties"/>
    <ds:schemaRef ds:uri="855bedaa-2d60-480d-81e4-75fe5881734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4E21F2-2539-42A2-8A6E-B60C3439E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55bedaa-2d60-480d-81e4-75fe5881734a"/>
    <ds:schemaRef ds:uri="89fa53aa-3fbc-4de2-8906-89361990ec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8346CA-748E-49CD-B60C-4D6E44F1F8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117D01C-1D27-40AB-8B8B-B99B63EFC6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681</Words>
  <Application>Microsoft Office PowerPoint</Application>
  <PresentationFormat>On-screen Show (4:3)</PresentationFormat>
  <Paragraphs>240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Alecia N. Harris</cp:lastModifiedBy>
  <cp:revision>5</cp:revision>
  <dcterms:created xsi:type="dcterms:W3CDTF">2013-09-23T21:54:56Z</dcterms:created>
  <dcterms:modified xsi:type="dcterms:W3CDTF">2017-11-27T19:39:32Z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25da54ba-8d45-45ac-9ea1-05adc970647e</vt:lpwstr>
  </property>
  <property fmtid="{D5CDD505-2E9C-101B-9397-08002B2CF9AE}" pid="3" name="ContentTypeId">
    <vt:lpwstr>0x0101008BDF300C9C16D545A9D3481395BEAA0E</vt:lpwstr>
  </property>
</Properties>
</file>