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8" r:id="rId20"/>
    <p:sldId id="279" r:id="rId21"/>
    <p:sldId id="280" r:id="rId22"/>
    <p:sldId id="287" r:id="rId23"/>
    <p:sldId id="288" r:id="rId24"/>
    <p:sldId id="281" r:id="rId25"/>
    <p:sldId id="283" r:id="rId26"/>
    <p:sldId id="284" r:id="rId27"/>
    <p:sldId id="286" r:id="rId28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558" y="84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2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Shape 3"/>
          <p:cNvSpPr txBox="1">
            <a:spLocks noGrp="1"/>
          </p:cNvSpPr>
          <p:nvPr>
            <p:ph type="dt" idx="10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Shape 4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endParaRPr noProof="0"/>
          </a:p>
        </p:txBody>
      </p:sp>
      <p:sp>
        <p:nvSpPr>
          <p:cNvPr id="4102" name="Shape 6"/>
          <p:cNvSpPr txBox="1">
            <a:spLocks noGrp="1"/>
          </p:cNvSpPr>
          <p:nvPr>
            <p:ph type="ftr" idx="11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Shape 7"/>
          <p:cNvSpPr txBox="1">
            <a:spLocks noGrp="1"/>
          </p:cNvSpPr>
          <p:nvPr>
            <p:ph type="sldNum" idx="12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48752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hape 30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</p:spPr>
      </p:sp>
      <p:sp>
        <p:nvSpPr>
          <p:cNvPr id="6146" name="Shape 3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0" tIns="0" rIns="0" bIns="0" numCol="1" anchor="t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913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9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6" name="Shape 93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4886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10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2" name="Shape 106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48610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1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0" name="Shape 112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77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11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18" name="Shape 119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87491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hape 12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6" name="Shape 125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49386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hape 13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4" name="Shape 131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51638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14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0" name="Shape 143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38635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hape 14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58" name="Shape 149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09354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hape 1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6" name="Shape 155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83907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hape 16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2" name="Shape 16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55851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hape 3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25000"/>
            </a:pPr>
            <a:r>
              <a:rPr lang="en-US" sz="1600" smtClean="0"/>
              <a:t>Kaser, K. &amp; Oelkers, D.B., (2001). </a:t>
            </a:r>
            <a:r>
              <a:rPr lang="en-US" sz="1600" i="1" smtClean="0"/>
              <a:t>Sports and entertainment marketing </a:t>
            </a:r>
            <a:r>
              <a:rPr lang="en-US" sz="1600" smtClean="0"/>
              <a:t>[pp. 9,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25000"/>
            </a:pPr>
            <a:r>
              <a:rPr lang="en-US" sz="1600" smtClean="0"/>
              <a:t>14-17, 18-22]. Mason, OH: South-Western</a:t>
            </a:r>
          </a:p>
        </p:txBody>
      </p:sp>
      <p:sp>
        <p:nvSpPr>
          <p:cNvPr id="8194" name="Shape 3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69460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hape 17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0" name="Shape 173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06299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hape 178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</p:spPr>
      </p:sp>
      <p:sp>
        <p:nvSpPr>
          <p:cNvPr id="55298" name="Shape 17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0" tIns="0" rIns="0" bIns="0" numCol="1" anchor="t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buSzPct val="25000"/>
            </a:pPr>
            <a:r>
              <a:rPr lang="en-US" sz="1600" smtClean="0">
                <a:solidFill>
                  <a:srgbClr val="000000"/>
                </a:solidFill>
                <a:cs typeface="Arial" charset="0"/>
                <a:sym typeface="Arial" charset="0"/>
              </a:rPr>
              <a:t>Lindauer, Chris. "History and Evolution of SEM." </a:t>
            </a:r>
            <a:r>
              <a:rPr lang="en-US" sz="1600" i="1" smtClean="0">
                <a:solidFill>
                  <a:srgbClr val="000000"/>
                </a:solidFill>
                <a:cs typeface="Arial" charset="0"/>
                <a:sym typeface="Arial" charset="0"/>
              </a:rPr>
              <a:t>sportscareerconsulting.com</a:t>
            </a:r>
            <a:r>
              <a:rPr lang="en-US" sz="1600" smtClean="0">
                <a:solidFill>
                  <a:srgbClr val="000000"/>
                </a:solidFill>
                <a:cs typeface="Arial" charset="0"/>
                <a:sym typeface="Arial" charset="0"/>
              </a:rPr>
              <a:t>. Sports Career Consulting, 17 Dec 2005. Web. 20 Aug 2010. &lt;http://www.sportscareerconsulting.com/request.php?772&gt;. </a:t>
            </a:r>
          </a:p>
        </p:txBody>
      </p:sp>
    </p:spTree>
    <p:extLst>
      <p:ext uri="{BB962C8B-B14F-4D97-AF65-F5344CB8AC3E}">
        <p14:creationId xmlns:p14="http://schemas.microsoft.com/office/powerpoint/2010/main" val="37481755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hape 18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4" name="Shape 186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268694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hape 19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</p:spPr>
      </p:sp>
      <p:sp>
        <p:nvSpPr>
          <p:cNvPr id="63490" name="Shape 1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0" tIns="0" rIns="0" bIns="0" numCol="1" anchor="t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buSzPct val="25000"/>
            </a:pPr>
            <a:r>
              <a:rPr lang="en-US" sz="1600" smtClean="0">
                <a:solidFill>
                  <a:srgbClr val="000000"/>
                </a:solidFill>
                <a:cs typeface="Arial" charset="0"/>
                <a:sym typeface="Arial" charset="0"/>
              </a:rPr>
              <a:t>Kaser, K. &amp; Oelkers, D.B. (2001). Sports and entertainment marketing</a:t>
            </a:r>
            <a:br>
              <a:rPr lang="en-US" sz="1600" smtClean="0">
                <a:solidFill>
                  <a:srgbClr val="000000"/>
                </a:solidFill>
                <a:cs typeface="Arial" charset="0"/>
                <a:sym typeface="Arial" charset="0"/>
              </a:rPr>
            </a:br>
            <a:r>
              <a:rPr lang="en-US" sz="1600" smtClean="0">
                <a:solidFill>
                  <a:srgbClr val="000000"/>
                </a:solidFill>
                <a:cs typeface="Arial" charset="0"/>
                <a:sym typeface="Arial" charset="0"/>
              </a:rPr>
              <a:t>[pp. 30, 36-37]. Mason, OH: South-Western. </a:t>
            </a:r>
          </a:p>
          <a:p>
            <a:pPr eaLnBrk="1" hangingPunct="1">
              <a:spcBef>
                <a:spcPct val="0"/>
              </a:spcBef>
            </a:pPr>
            <a:endParaRPr lang="en-US" sz="1600" smtClean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SzPct val="25000"/>
            </a:pPr>
            <a:r>
              <a:rPr lang="en-US" sz="1600" smtClean="0">
                <a:solidFill>
                  <a:srgbClr val="000000"/>
                </a:solidFill>
                <a:cs typeface="Arial" charset="0"/>
                <a:sym typeface="Arial" charset="0"/>
              </a:rPr>
              <a:t>Kern, W.S. (2000). The economics of sports [chapter 1]. Retrieved Aug 23, 2010 from http://www.upjohninst.org/publications/ch1/kern-sports.pdf</a:t>
            </a:r>
          </a:p>
          <a:p>
            <a:pPr eaLnBrk="1" hangingPunct="1">
              <a:spcBef>
                <a:spcPct val="0"/>
              </a:spcBef>
            </a:pPr>
            <a:endParaRPr lang="en-US" sz="1600" smtClean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SzPct val="25000"/>
            </a:pPr>
            <a:r>
              <a:rPr lang="en-US" sz="1600" smtClean="0">
                <a:solidFill>
                  <a:srgbClr val="000000"/>
                </a:solidFill>
                <a:cs typeface="Arial" charset="0"/>
                <a:sym typeface="Arial" charset="0"/>
              </a:rPr>
              <a:t>Pic:  </a:t>
            </a:r>
            <a:r>
              <a:rPr lang="en-US" sz="1800" smtClean="0"/>
              <a:t>http://de.academic.ru/pictures/dewiki/67/CamdenYards_2005-05-08.jpg</a:t>
            </a:r>
          </a:p>
        </p:txBody>
      </p:sp>
    </p:spTree>
    <p:extLst>
      <p:ext uri="{BB962C8B-B14F-4D97-AF65-F5344CB8AC3E}">
        <p14:creationId xmlns:p14="http://schemas.microsoft.com/office/powerpoint/2010/main" val="10449159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hape 203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</p:spPr>
      </p:sp>
      <p:sp>
        <p:nvSpPr>
          <p:cNvPr id="65538" name="Shape 20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tIns="45700" bIns="45700" numCol="1" anchor="t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sz="1800" smtClean="0"/>
              <a:t>http://www.chriscreamer.com/images/logos/6/256/full/3097.gif</a:t>
            </a:r>
          </a:p>
        </p:txBody>
      </p:sp>
    </p:spTree>
    <p:extLst>
      <p:ext uri="{BB962C8B-B14F-4D97-AF65-F5344CB8AC3E}">
        <p14:creationId xmlns:p14="http://schemas.microsoft.com/office/powerpoint/2010/main" val="1715059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hape 21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4" name="Shape 21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73880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hape 4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2" name="Shape 43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0282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hape 4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0" name="Shape 49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89495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6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6" name="Shape 61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0097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6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4" name="Shape 6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60102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7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2" name="Shape 75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79516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8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0" name="Shape 81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83800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8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8" name="Shape 8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47794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806450" y="2417761"/>
            <a:ext cx="8547100" cy="1531937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49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 idx="2"/>
          </p:nvPr>
        </p:nvSpPr>
        <p:spPr>
          <a:xfrm>
            <a:off x="762000" y="676275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762000" y="2200275"/>
            <a:ext cx="8635999" cy="45735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1778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Arial"/>
              <a:buChar char="•"/>
              <a:defRPr sz="2800"/>
            </a:lvl2pPr>
            <a:lvl3pPr marL="1143000" indent="-136525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  <a:buChar char="•"/>
              <a:defRPr sz="2400"/>
            </a:lvl3pPr>
            <a:lvl4pPr marL="1600200" indent="-152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/>
            </a:lvl4pPr>
            <a:lvl5pPr marL="2057400" indent="-152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/>
            </a:lvl5pPr>
            <a:lvl6pPr marL="25146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47650" y="304800"/>
            <a:ext cx="9664700" cy="9144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247650" y="1828800"/>
            <a:ext cx="9664700" cy="54863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1778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Arial"/>
              <a:buChar char="•"/>
              <a:defRPr sz="2800"/>
            </a:lvl2pPr>
            <a:lvl3pPr marL="1143000" indent="-136525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  <a:buChar char="•"/>
              <a:defRPr sz="2400"/>
            </a:lvl3pPr>
            <a:lvl4pPr marL="1600200" indent="-152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/>
            </a:lvl4pPr>
            <a:lvl5pPr marL="2057400" indent="-152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/>
            </a:lvl5pPr>
            <a:lvl6pPr marL="25146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9"/>
          <p:cNvSpPr txBox="1">
            <a:spLocks noGrp="1"/>
          </p:cNvSpPr>
          <p:nvPr>
            <p:ph type="title"/>
          </p:nvPr>
        </p:nvSpPr>
        <p:spPr bwMode="auto">
          <a:xfrm>
            <a:off x="762000" y="676275"/>
            <a:ext cx="86360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7" name="Shape 10"/>
          <p:cNvSpPr txBox="1">
            <a:spLocks noGrp="1"/>
          </p:cNvSpPr>
          <p:nvPr>
            <p:ph type="body" idx="1"/>
          </p:nvPr>
        </p:nvSpPr>
        <p:spPr bwMode="auto">
          <a:xfrm>
            <a:off x="762000" y="2200275"/>
            <a:ext cx="86360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8" name="Shape 11"/>
          <p:cNvSpPr txBox="1">
            <a:spLocks noGrp="1"/>
          </p:cNvSpPr>
          <p:nvPr>
            <p:ph type="dt" idx="10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Shape 12"/>
          <p:cNvSpPr txBox="1">
            <a:spLocks noGrp="1"/>
          </p:cNvSpPr>
          <p:nvPr>
            <p:ph type="ftr" idx="11"/>
          </p:nvPr>
        </p:nvSpPr>
        <p:spPr bwMode="auto">
          <a:xfrm>
            <a:off x="3470275" y="6942138"/>
            <a:ext cx="321945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Shape 13"/>
          <p:cNvSpPr txBox="1">
            <a:spLocks noGrp="1"/>
          </p:cNvSpPr>
          <p:nvPr>
            <p:ph type="sldNum" idx="12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1" r:id="rId2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28"/>
          <p:cNvSpPr txBox="1">
            <a:spLocks noGrp="1"/>
          </p:cNvSpPr>
          <p:nvPr>
            <p:ph type="ctrTitle"/>
          </p:nvPr>
        </p:nvSpPr>
        <p:spPr>
          <a:xfrm>
            <a:off x="806450" y="2417763"/>
            <a:ext cx="8547100" cy="1531937"/>
          </a:xfrm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z="6000" smtClean="0">
                <a:latin typeface="Arial" charset="0"/>
                <a:cs typeface="Arial" charset="0"/>
                <a:sym typeface="Arial" charset="0"/>
              </a:rPr>
              <a:t>1.01 </a:t>
            </a:r>
            <a:br>
              <a:rPr lang="en-US" sz="6000" smtClean="0">
                <a:latin typeface="Arial" charset="0"/>
                <a:cs typeface="Arial" charset="0"/>
                <a:sym typeface="Arial" charset="0"/>
              </a:rPr>
            </a:br>
            <a:r>
              <a:rPr lang="en-US" sz="6000" smtClean="0">
                <a:latin typeface="Arial" charset="0"/>
                <a:cs typeface="Arial" charset="0"/>
                <a:sym typeface="Arial" charset="0"/>
              </a:rPr>
              <a:t>Acquire information about the sport/event industry to aid in making career choices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89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100" cy="1168400"/>
          </a:xfrm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z="6000" smtClean="0">
                <a:latin typeface="Arial" charset="0"/>
                <a:cs typeface="Arial" charset="0"/>
                <a:sym typeface="Arial" charset="0"/>
              </a:rPr>
              <a:t>Camps</a:t>
            </a:r>
          </a:p>
        </p:txBody>
      </p:sp>
      <p:sp>
        <p:nvSpPr>
          <p:cNvPr id="25603" name="Shape 90"/>
          <p:cNvSpPr txBox="1">
            <a:spLocks noGrp="1"/>
          </p:cNvSpPr>
          <p:nvPr>
            <p:ph type="subTitle" idx="1"/>
          </p:nvPr>
        </p:nvSpPr>
        <p:spPr>
          <a:xfrm>
            <a:off x="298450" y="1828800"/>
            <a:ext cx="8547100" cy="4470400"/>
          </a:xfrm>
        </p:spPr>
        <p:txBody>
          <a:bodyPr lIns="0" tIns="0" rIns="0" bIns="0">
            <a:spAutoFit/>
          </a:bodyPr>
          <a:lstStyle/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1000"/>
              <a:buFont typeface="Arial" charset="0"/>
              <a:buChar char="•"/>
            </a:pPr>
            <a:r>
              <a:rPr lang="en-US" sz="4800" smtClean="0">
                <a:latin typeface="Arial" charset="0"/>
                <a:cs typeface="Arial" charset="0"/>
              </a:rPr>
              <a:t>Tennis Camp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1000"/>
              <a:buFont typeface="Arial" charset="0"/>
              <a:buChar char="•"/>
            </a:pPr>
            <a:r>
              <a:rPr lang="en-US" sz="4800" smtClean="0">
                <a:latin typeface="Arial" charset="0"/>
                <a:cs typeface="Arial" charset="0"/>
              </a:rPr>
              <a:t>Basketball Camp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1000"/>
              <a:buFont typeface="Arial" charset="0"/>
              <a:buChar char="•"/>
            </a:pPr>
            <a:r>
              <a:rPr lang="en-US" sz="4800" smtClean="0">
                <a:latin typeface="Arial" charset="0"/>
                <a:cs typeface="Arial" charset="0"/>
              </a:rPr>
              <a:t>Soccer Camp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1000"/>
              <a:buFont typeface="Arial" charset="0"/>
              <a:buChar char="•"/>
            </a:pPr>
            <a:r>
              <a:rPr lang="en-US" sz="4800" smtClean="0">
                <a:latin typeface="Arial" charset="0"/>
                <a:cs typeface="Arial" charset="0"/>
              </a:rPr>
              <a:t>Raven Knob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 t="13240" b="6648"/>
          <a:stretch>
            <a:fillRect/>
          </a:stretch>
        </p:blipFill>
        <p:spPr bwMode="auto">
          <a:xfrm>
            <a:off x="298450" y="4645025"/>
            <a:ext cx="5940425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 descr="th?id=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8800" y="4683125"/>
            <a:ext cx="2901950" cy="2936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101"/>
          <p:cNvSpPr txBox="1">
            <a:spLocks noGrp="1"/>
          </p:cNvSpPr>
          <p:nvPr>
            <p:ph type="ctrTitle"/>
          </p:nvPr>
        </p:nvSpPr>
        <p:spPr>
          <a:xfrm>
            <a:off x="146050" y="342900"/>
            <a:ext cx="9756775" cy="2487613"/>
          </a:xfrm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z="4300" smtClean="0">
                <a:latin typeface="Arial" charset="0"/>
                <a:cs typeface="Arial" charset="0"/>
                <a:sym typeface="Arial" charset="0"/>
              </a:rPr>
              <a:t>Variety of Entertainment/Events Available</a:t>
            </a:r>
          </a:p>
        </p:txBody>
      </p:sp>
      <p:sp>
        <p:nvSpPr>
          <p:cNvPr id="29699" name="Shape 102"/>
          <p:cNvSpPr txBox="1">
            <a:spLocks noGrp="1"/>
          </p:cNvSpPr>
          <p:nvPr>
            <p:ph type="subTitle" idx="1"/>
          </p:nvPr>
        </p:nvSpPr>
        <p:spPr>
          <a:xfrm>
            <a:off x="146050" y="2641600"/>
            <a:ext cx="5553075" cy="2489200"/>
          </a:xfrm>
        </p:spPr>
        <p:txBody>
          <a:bodyPr lIns="0" tIns="0" rIns="0" bIns="0">
            <a:spAutoFit/>
          </a:bodyPr>
          <a:lstStyle/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1000"/>
              <a:buFont typeface="Arial" charset="0"/>
              <a:buChar char="•"/>
            </a:pPr>
            <a:r>
              <a:rPr lang="en-US" sz="4300" smtClean="0">
                <a:latin typeface="Arial" charset="0"/>
                <a:cs typeface="Arial" charset="0"/>
              </a:rPr>
              <a:t>Music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1000"/>
              <a:buFont typeface="Arial" charset="0"/>
              <a:buChar char="•"/>
            </a:pPr>
            <a:r>
              <a:rPr lang="en-US" sz="4300" smtClean="0">
                <a:latin typeface="Arial" charset="0"/>
                <a:cs typeface="Arial" charset="0"/>
              </a:rPr>
              <a:t>Movies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1000"/>
              <a:buFont typeface="Arial" charset="0"/>
              <a:buChar char="•"/>
            </a:pPr>
            <a:r>
              <a:rPr lang="en-US" sz="4300" smtClean="0">
                <a:latin typeface="Arial" charset="0"/>
                <a:cs typeface="Arial" charset="0"/>
              </a:rPr>
              <a:t>Theme Parks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1000"/>
              <a:buFont typeface="Arial" charset="0"/>
              <a:buChar char="•"/>
            </a:pPr>
            <a:r>
              <a:rPr lang="en-US" sz="4300" smtClean="0">
                <a:latin typeface="Arial" charset="0"/>
                <a:cs typeface="Arial" charset="0"/>
              </a:rPr>
              <a:t>Radio </a:t>
            </a:r>
          </a:p>
        </p:txBody>
      </p:sp>
      <p:sp>
        <p:nvSpPr>
          <p:cNvPr id="29700" name="Shape 103"/>
          <p:cNvSpPr txBox="1">
            <a:spLocks noChangeArrowheads="1"/>
          </p:cNvSpPr>
          <p:nvPr/>
        </p:nvSpPr>
        <p:spPr bwMode="auto">
          <a:xfrm>
            <a:off x="5632450" y="2636838"/>
            <a:ext cx="43449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14300" lvl="1" indent="-114300">
              <a:lnSpc>
                <a:spcPct val="95000"/>
              </a:lnSpc>
              <a:buClr>
                <a:srgbClr val="000000"/>
              </a:buClr>
              <a:buSzPct val="101000"/>
              <a:buFont typeface="Arial" charset="0"/>
              <a:buChar char="•"/>
            </a:pPr>
            <a:r>
              <a:rPr lang="en-US" sz="4300"/>
              <a:t>Television</a:t>
            </a:r>
          </a:p>
          <a:p>
            <a:pPr marL="114300" lvl="1" indent="-114300">
              <a:lnSpc>
                <a:spcPct val="95000"/>
              </a:lnSpc>
              <a:buClr>
                <a:srgbClr val="000000"/>
              </a:buClr>
              <a:buSzPct val="101000"/>
              <a:buFont typeface="Arial" charset="0"/>
              <a:buChar char="•"/>
            </a:pPr>
            <a:r>
              <a:rPr lang="en-US" sz="4300"/>
              <a:t>Dramatic Arts</a:t>
            </a:r>
          </a:p>
          <a:p>
            <a:pPr marL="114300" lvl="1" indent="-114300">
              <a:lnSpc>
                <a:spcPct val="95000"/>
              </a:lnSpc>
              <a:buClr>
                <a:srgbClr val="000000"/>
              </a:buClr>
              <a:buSzPct val="101000"/>
              <a:buFont typeface="Arial" charset="0"/>
              <a:buChar char="•"/>
            </a:pPr>
            <a:r>
              <a:rPr lang="en-US" sz="4300"/>
              <a:t>Video Games</a:t>
            </a:r>
          </a:p>
          <a:p>
            <a:pPr marL="114300" lvl="1" indent="-114300">
              <a:lnSpc>
                <a:spcPct val="95000"/>
              </a:lnSpc>
              <a:buClr>
                <a:srgbClr val="000000"/>
              </a:buClr>
              <a:buSzPct val="101000"/>
              <a:buFont typeface="Arial" charset="0"/>
              <a:buChar char="•"/>
            </a:pPr>
            <a:r>
              <a:rPr lang="en-US" sz="4300"/>
              <a:t>Literacy Industry</a:t>
            </a:r>
          </a:p>
          <a:p>
            <a:pPr marL="114300" lvl="1" indent="-114300">
              <a:lnSpc>
                <a:spcPct val="95000"/>
              </a:lnSpc>
              <a:buClr>
                <a:srgbClr val="000000"/>
              </a:buClr>
              <a:buSzPct val="101000"/>
              <a:buFont typeface="Arial" charset="0"/>
              <a:buChar char="•"/>
            </a:pPr>
            <a:r>
              <a:rPr lang="en-US" sz="4300"/>
              <a:t>Gambling Industry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108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100" cy="1168400"/>
          </a:xfrm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z="6000" b="1" smtClean="0">
                <a:latin typeface="Arial" charset="0"/>
                <a:cs typeface="Arial" charset="0"/>
                <a:sym typeface="Arial" charset="0"/>
              </a:rPr>
              <a:t>Music Industry</a:t>
            </a:r>
          </a:p>
        </p:txBody>
      </p:sp>
      <p:sp>
        <p:nvSpPr>
          <p:cNvPr id="31747" name="Shape 109"/>
          <p:cNvSpPr txBox="1">
            <a:spLocks noGrp="1"/>
          </p:cNvSpPr>
          <p:nvPr>
            <p:ph type="subTitle" idx="1"/>
          </p:nvPr>
        </p:nvSpPr>
        <p:spPr>
          <a:xfrm>
            <a:off x="552450" y="1828800"/>
            <a:ext cx="9055100" cy="2317750"/>
          </a:xfrm>
        </p:spPr>
        <p:txBody>
          <a:bodyPr lIns="0" tIns="0" rIns="0" bIns="0">
            <a:spAutoFit/>
          </a:bodyPr>
          <a:lstStyle/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4000" smtClean="0">
                <a:latin typeface="Arial" charset="0"/>
                <a:cs typeface="Arial" charset="0"/>
              </a:rPr>
              <a:t>Record Labels (Big Four)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4000" smtClean="0">
                <a:latin typeface="Arial" charset="0"/>
                <a:cs typeface="Arial" charset="0"/>
              </a:rPr>
              <a:t>Artists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4000" smtClean="0">
                <a:latin typeface="Arial" charset="0"/>
                <a:cs typeface="Arial" charset="0"/>
              </a:rPr>
              <a:t>Producers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endParaRPr lang="en-US" sz="4000" smtClean="0">
              <a:latin typeface="Arial" charset="0"/>
              <a:cs typeface="Arial" charset="0"/>
            </a:endParaRPr>
          </a:p>
        </p:txBody>
      </p:sp>
      <p:pic>
        <p:nvPicPr>
          <p:cNvPr id="31749" name="Picture 5" descr="sony-b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" y="3810000"/>
            <a:ext cx="5715000" cy="3810000"/>
          </a:xfrm>
          <a:prstGeom prst="rect">
            <a:avLst/>
          </a:prstGeom>
          <a:noFill/>
        </p:spPr>
      </p:pic>
      <p:pic>
        <p:nvPicPr>
          <p:cNvPr id="31751" name="Picture 7" descr="th?id=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9725" y="3905250"/>
            <a:ext cx="3951288" cy="2963863"/>
          </a:xfrm>
          <a:prstGeom prst="rect">
            <a:avLst/>
          </a:prstGeom>
          <a:noFill/>
        </p:spPr>
      </p:pic>
      <p:pic>
        <p:nvPicPr>
          <p:cNvPr id="31753" name="Picture 9" descr="th?id=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6475" y="3430588"/>
            <a:ext cx="2668588" cy="40036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114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100" cy="1168400"/>
          </a:xfrm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z="6000" b="1" smtClean="0">
                <a:latin typeface="Arial" charset="0"/>
                <a:cs typeface="Arial" charset="0"/>
                <a:sym typeface="Arial" charset="0"/>
              </a:rPr>
              <a:t>Movie Industry</a:t>
            </a:r>
          </a:p>
        </p:txBody>
      </p:sp>
      <p:sp>
        <p:nvSpPr>
          <p:cNvPr id="33796" name="Shape 116"/>
          <p:cNvSpPr txBox="1">
            <a:spLocks noGrp="1"/>
          </p:cNvSpPr>
          <p:nvPr>
            <p:ph type="subTitle" idx="1"/>
          </p:nvPr>
        </p:nvSpPr>
        <p:spPr>
          <a:xfrm>
            <a:off x="552450" y="1828800"/>
            <a:ext cx="9055100" cy="2085975"/>
          </a:xfrm>
        </p:spPr>
        <p:txBody>
          <a:bodyPr lIns="0" tIns="0" rIns="0" bIns="0">
            <a:spAutoFit/>
          </a:bodyPr>
          <a:lstStyle/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1000"/>
              <a:buFont typeface="Arial" charset="0"/>
              <a:buChar char="•"/>
            </a:pPr>
            <a:r>
              <a:rPr lang="en-US" sz="4800" smtClean="0">
                <a:latin typeface="Arial" charset="0"/>
                <a:cs typeface="Arial" charset="0"/>
              </a:rPr>
              <a:t>Studios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1000"/>
              <a:buFont typeface="Arial" charset="0"/>
              <a:buChar char="•"/>
            </a:pPr>
            <a:r>
              <a:rPr lang="en-US" sz="4800" smtClean="0">
                <a:latin typeface="Arial" charset="0"/>
                <a:cs typeface="Arial" charset="0"/>
              </a:rPr>
              <a:t>Cast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1000"/>
              <a:buFont typeface="Arial" charset="0"/>
              <a:buChar char="•"/>
            </a:pPr>
            <a:r>
              <a:rPr lang="en-US" sz="4800" smtClean="0">
                <a:latin typeface="Arial" charset="0"/>
                <a:cs typeface="Arial" charset="0"/>
              </a:rPr>
              <a:t>Crew</a:t>
            </a:r>
          </a:p>
        </p:txBody>
      </p:sp>
      <p:pic>
        <p:nvPicPr>
          <p:cNvPr id="33798" name="Picture 6" descr="Paramou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7863"/>
            <a:ext cx="4210050" cy="4210050"/>
          </a:xfrm>
          <a:prstGeom prst="rect">
            <a:avLst/>
          </a:prstGeom>
          <a:noFill/>
        </p:spPr>
      </p:pic>
      <p:pic>
        <p:nvPicPr>
          <p:cNvPr id="33800" name="Picture 8" descr="Angelina-Jolie-angelina-jolie-221983_1024_7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5950" y="3217863"/>
            <a:ext cx="5583238" cy="4187825"/>
          </a:xfrm>
          <a:prstGeom prst="rect">
            <a:avLst/>
          </a:prstGeom>
          <a:noFill/>
        </p:spPr>
      </p:pic>
      <p:pic>
        <p:nvPicPr>
          <p:cNvPr id="33802" name="Picture 10" descr="wenn275326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59413" y="3217863"/>
            <a:ext cx="4700587" cy="6089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hape 121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100" cy="1168400"/>
          </a:xfrm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z="6000" b="1" smtClean="0">
                <a:latin typeface="Arial" charset="0"/>
                <a:cs typeface="Arial" charset="0"/>
                <a:sym typeface="Arial" charset="0"/>
              </a:rPr>
              <a:t>Theme Parks</a:t>
            </a:r>
          </a:p>
        </p:txBody>
      </p:sp>
      <p:sp>
        <p:nvSpPr>
          <p:cNvPr id="35843" name="Shape 122"/>
          <p:cNvSpPr txBox="1">
            <a:spLocks noGrp="1"/>
          </p:cNvSpPr>
          <p:nvPr>
            <p:ph type="subTitle" idx="1"/>
          </p:nvPr>
        </p:nvSpPr>
        <p:spPr>
          <a:xfrm>
            <a:off x="255588" y="1828800"/>
            <a:ext cx="9055100" cy="1738313"/>
          </a:xfrm>
        </p:spPr>
        <p:txBody>
          <a:bodyPr lIns="0" tIns="0" rIns="0" bIns="0">
            <a:spAutoFit/>
          </a:bodyPr>
          <a:lstStyle/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4000" smtClean="0">
                <a:latin typeface="Arial" charset="0"/>
                <a:cs typeface="Arial" charset="0"/>
              </a:rPr>
              <a:t>Disney World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4000" smtClean="0">
                <a:latin typeface="Arial" charset="0"/>
                <a:cs typeface="Arial" charset="0"/>
              </a:rPr>
              <a:t>Six Flags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4000" smtClean="0">
                <a:latin typeface="Arial" charset="0"/>
                <a:cs typeface="Arial" charset="0"/>
              </a:rPr>
              <a:t>Carowinds</a:t>
            </a:r>
          </a:p>
        </p:txBody>
      </p:sp>
      <p:pic>
        <p:nvPicPr>
          <p:cNvPr id="35845" name="Picture 5" descr="Disney-World-Vaca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6413" y="2570163"/>
            <a:ext cx="6700837" cy="4456112"/>
          </a:xfrm>
          <a:prstGeom prst="rect">
            <a:avLst/>
          </a:prstGeom>
          <a:noFill/>
        </p:spPr>
      </p:pic>
      <p:pic>
        <p:nvPicPr>
          <p:cNvPr id="35847" name="Picture 7" descr="deja_vu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7675" y="2990850"/>
            <a:ext cx="6724650" cy="4867275"/>
          </a:xfrm>
          <a:prstGeom prst="rect">
            <a:avLst/>
          </a:prstGeom>
          <a:noFill/>
        </p:spPr>
      </p:pic>
      <p:pic>
        <p:nvPicPr>
          <p:cNvPr id="35849" name="Picture 9" descr="CarowBondiBea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98750" y="3578225"/>
            <a:ext cx="4762500" cy="4295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hape 127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100" cy="1168400"/>
          </a:xfrm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z="6000" b="1" smtClean="0">
                <a:latin typeface="Arial" charset="0"/>
                <a:cs typeface="Arial" charset="0"/>
                <a:sym typeface="Arial" charset="0"/>
              </a:rPr>
              <a:t>Radio Industry</a:t>
            </a:r>
          </a:p>
        </p:txBody>
      </p:sp>
      <p:sp>
        <p:nvSpPr>
          <p:cNvPr id="37891" name="Shape 128"/>
          <p:cNvSpPr txBox="1">
            <a:spLocks noGrp="1"/>
          </p:cNvSpPr>
          <p:nvPr>
            <p:ph type="subTitle" idx="1"/>
          </p:nvPr>
        </p:nvSpPr>
        <p:spPr>
          <a:xfrm>
            <a:off x="552450" y="1828800"/>
            <a:ext cx="9055100" cy="2085975"/>
          </a:xfrm>
        </p:spPr>
        <p:txBody>
          <a:bodyPr lIns="0" tIns="0" rIns="0" bIns="0">
            <a:spAutoFit/>
          </a:bodyPr>
          <a:lstStyle/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1000"/>
              <a:buFont typeface="Arial" charset="0"/>
              <a:buChar char="•"/>
            </a:pPr>
            <a:r>
              <a:rPr lang="en-US" sz="4800" smtClean="0">
                <a:latin typeface="Arial" charset="0"/>
                <a:cs typeface="Arial" charset="0"/>
              </a:rPr>
              <a:t>AM/FM stations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1000"/>
              <a:buFont typeface="Arial" charset="0"/>
              <a:buChar char="•"/>
            </a:pPr>
            <a:r>
              <a:rPr lang="en-US" sz="4800" smtClean="0">
                <a:latin typeface="Arial" charset="0"/>
                <a:cs typeface="Arial" charset="0"/>
              </a:rPr>
              <a:t>SiriusXM satellite radio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1000"/>
              <a:buFont typeface="Arial" charset="0"/>
              <a:buChar char="•"/>
            </a:pPr>
            <a:r>
              <a:rPr lang="en-US" sz="4800" smtClean="0">
                <a:latin typeface="Arial" charset="0"/>
                <a:cs typeface="Arial" charset="0"/>
              </a:rPr>
              <a:t>Syndicated radio networks</a:t>
            </a:r>
          </a:p>
        </p:txBody>
      </p:sp>
      <p:pic>
        <p:nvPicPr>
          <p:cNvPr id="37893" name="Picture 5" descr="siriusxm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250" y="4405313"/>
            <a:ext cx="4381500" cy="3076575"/>
          </a:xfrm>
          <a:prstGeom prst="rect">
            <a:avLst/>
          </a:prstGeom>
          <a:noFill/>
        </p:spPr>
      </p:pic>
      <p:pic>
        <p:nvPicPr>
          <p:cNvPr id="37895" name="Picture 7" descr="th?id=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21213"/>
            <a:ext cx="5483225" cy="2379662"/>
          </a:xfrm>
          <a:prstGeom prst="rect">
            <a:avLst/>
          </a:prstGeom>
          <a:noFill/>
        </p:spPr>
      </p:pic>
      <p:pic>
        <p:nvPicPr>
          <p:cNvPr id="37897" name="Picture 9" descr="fox-sports-radio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3800" y="4208463"/>
            <a:ext cx="3886200" cy="26574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hape 139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100" cy="1168400"/>
          </a:xfrm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z="6000" b="1" smtClean="0">
                <a:latin typeface="Arial" charset="0"/>
                <a:cs typeface="Arial" charset="0"/>
                <a:sym typeface="Arial" charset="0"/>
              </a:rPr>
              <a:t>Television Industry</a:t>
            </a:r>
          </a:p>
        </p:txBody>
      </p:sp>
      <p:sp>
        <p:nvSpPr>
          <p:cNvPr id="41987" name="Shape 140"/>
          <p:cNvSpPr txBox="1">
            <a:spLocks noGrp="1"/>
          </p:cNvSpPr>
          <p:nvPr>
            <p:ph type="subTitle" idx="1"/>
          </p:nvPr>
        </p:nvSpPr>
        <p:spPr>
          <a:xfrm>
            <a:off x="552450" y="1828800"/>
            <a:ext cx="9055100" cy="2089150"/>
          </a:xfrm>
        </p:spPr>
        <p:txBody>
          <a:bodyPr lIns="0" tIns="0" rIns="0" bIns="0">
            <a:spAutoFit/>
          </a:bodyPr>
          <a:lstStyle/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3600" smtClean="0">
                <a:latin typeface="Arial" charset="0"/>
                <a:cs typeface="Arial" charset="0"/>
              </a:rPr>
              <a:t>Broadcast networks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3600" smtClean="0">
                <a:latin typeface="Arial" charset="0"/>
                <a:cs typeface="Arial" charset="0"/>
              </a:rPr>
              <a:t>Cable networks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3600" smtClean="0">
                <a:latin typeface="Arial" charset="0"/>
                <a:cs typeface="Arial" charset="0"/>
              </a:rPr>
              <a:t>Cable/satellite television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3600" smtClean="0">
                <a:latin typeface="Arial" charset="0"/>
                <a:cs typeface="Arial" charset="0"/>
              </a:rPr>
              <a:t>Syndicated shows</a:t>
            </a:r>
          </a:p>
        </p:txBody>
      </p:sp>
      <p:pic>
        <p:nvPicPr>
          <p:cNvPr id="41989" name="Picture 5" descr="th?id=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75" y="4441825"/>
            <a:ext cx="2495550" cy="2663825"/>
          </a:xfrm>
          <a:prstGeom prst="rect">
            <a:avLst/>
          </a:prstGeom>
          <a:noFill/>
        </p:spPr>
      </p:pic>
      <p:pic>
        <p:nvPicPr>
          <p:cNvPr id="41991" name="Picture 7" descr="TNT_TV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0888" y="4141788"/>
            <a:ext cx="2963862" cy="2963862"/>
          </a:xfrm>
          <a:prstGeom prst="rect">
            <a:avLst/>
          </a:prstGeom>
          <a:noFill/>
        </p:spPr>
      </p:pic>
      <p:pic>
        <p:nvPicPr>
          <p:cNvPr id="41993" name="Picture 9" descr="th?id=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50050" y="4248150"/>
            <a:ext cx="2857500" cy="2857500"/>
          </a:xfrm>
          <a:prstGeom prst="rect">
            <a:avLst/>
          </a:prstGeom>
          <a:noFill/>
        </p:spPr>
      </p:pic>
      <p:pic>
        <p:nvPicPr>
          <p:cNvPr id="41995" name="Picture 11" descr="th?id=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90888" y="4583113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hape 145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100" cy="1168400"/>
          </a:xfrm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z="6000" b="1" smtClean="0">
                <a:latin typeface="Arial" charset="0"/>
                <a:cs typeface="Arial" charset="0"/>
                <a:sym typeface="Arial" charset="0"/>
              </a:rPr>
              <a:t>Dramatic Arts Industry</a:t>
            </a:r>
          </a:p>
        </p:txBody>
      </p:sp>
      <p:sp>
        <p:nvSpPr>
          <p:cNvPr id="44035" name="Shape 146"/>
          <p:cNvSpPr txBox="1">
            <a:spLocks noGrp="1"/>
          </p:cNvSpPr>
          <p:nvPr>
            <p:ph type="subTitle" idx="1"/>
          </p:nvPr>
        </p:nvSpPr>
        <p:spPr>
          <a:xfrm>
            <a:off x="654050" y="1981200"/>
            <a:ext cx="8943975" cy="1738313"/>
          </a:xfrm>
        </p:spPr>
        <p:txBody>
          <a:bodyPr lIns="0" tIns="0" rIns="0" bIns="0">
            <a:spAutoFit/>
          </a:bodyPr>
          <a:lstStyle/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4000" smtClean="0">
                <a:latin typeface="Arial" charset="0"/>
                <a:cs typeface="Arial" charset="0"/>
              </a:rPr>
              <a:t>Playwrights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4000" smtClean="0">
                <a:latin typeface="Arial" charset="0"/>
                <a:cs typeface="Arial" charset="0"/>
              </a:rPr>
              <a:t>Theaters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4000" smtClean="0">
                <a:latin typeface="Arial" charset="0"/>
                <a:cs typeface="Arial" charset="0"/>
              </a:rPr>
              <a:t>Festivals</a:t>
            </a:r>
          </a:p>
        </p:txBody>
      </p:sp>
      <p:pic>
        <p:nvPicPr>
          <p:cNvPr id="44037" name="Picture 5" descr="th?id=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050" y="3719513"/>
            <a:ext cx="2814638" cy="3460750"/>
          </a:xfrm>
          <a:prstGeom prst="rect">
            <a:avLst/>
          </a:prstGeom>
          <a:noFill/>
        </p:spPr>
      </p:pic>
      <p:pic>
        <p:nvPicPr>
          <p:cNvPr id="44039" name="Picture 7" descr="th?id=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2050" y="3738563"/>
            <a:ext cx="4987925" cy="3441700"/>
          </a:xfrm>
          <a:prstGeom prst="rect">
            <a:avLst/>
          </a:prstGeom>
          <a:noFill/>
        </p:spPr>
      </p:pic>
      <p:pic>
        <p:nvPicPr>
          <p:cNvPr id="44041" name="Picture 9" descr="national-black-theatre-festival-best-bann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6488" y="3929063"/>
            <a:ext cx="6488112" cy="2822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151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100" cy="2316163"/>
          </a:xfrm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z="6000" b="1" smtClean="0">
                <a:latin typeface="Arial" charset="0"/>
                <a:cs typeface="Arial" charset="0"/>
                <a:sym typeface="Arial" charset="0"/>
              </a:rPr>
              <a:t>Video Game Industry</a:t>
            </a:r>
          </a:p>
        </p:txBody>
      </p:sp>
      <p:sp>
        <p:nvSpPr>
          <p:cNvPr id="46083" name="Shape 152"/>
          <p:cNvSpPr txBox="1">
            <a:spLocks noGrp="1"/>
          </p:cNvSpPr>
          <p:nvPr>
            <p:ph type="subTitle" idx="1"/>
          </p:nvPr>
        </p:nvSpPr>
        <p:spPr>
          <a:xfrm>
            <a:off x="247650" y="1905000"/>
            <a:ext cx="8547100" cy="1738313"/>
          </a:xfrm>
        </p:spPr>
        <p:txBody>
          <a:bodyPr lIns="0" tIns="0" rIns="0" bIns="0">
            <a:spAutoFit/>
          </a:bodyPr>
          <a:lstStyle/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4000" smtClean="0">
                <a:latin typeface="Arial" charset="0"/>
                <a:cs typeface="Arial" charset="0"/>
              </a:rPr>
              <a:t>Consoles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4000" smtClean="0">
                <a:latin typeface="Arial" charset="0"/>
                <a:cs typeface="Arial" charset="0"/>
              </a:rPr>
              <a:t>Games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4000" smtClean="0">
                <a:latin typeface="Arial" charset="0"/>
                <a:cs typeface="Arial" charset="0"/>
              </a:rPr>
              <a:t>Retailers</a:t>
            </a:r>
            <a:endParaRPr lang="en-US" sz="4000" smtClean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46085" name="Picture 5" descr="th?id=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3810000"/>
            <a:ext cx="4732338" cy="3549650"/>
          </a:xfrm>
          <a:prstGeom prst="rect">
            <a:avLst/>
          </a:prstGeom>
          <a:noFill/>
        </p:spPr>
      </p:pic>
      <p:pic>
        <p:nvPicPr>
          <p:cNvPr id="46087" name="Picture 7" descr="th?id=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5163" y="3714750"/>
            <a:ext cx="6508750" cy="3644900"/>
          </a:xfrm>
          <a:prstGeom prst="rect">
            <a:avLst/>
          </a:prstGeom>
          <a:noFill/>
        </p:spPr>
      </p:pic>
      <p:pic>
        <p:nvPicPr>
          <p:cNvPr id="46089" name="Picture 9" descr="gamesto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4050" y="4117975"/>
            <a:ext cx="5695950" cy="27908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hape 163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100" cy="1168400"/>
          </a:xfrm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z="6000" b="1" smtClean="0">
                <a:latin typeface="Arial" charset="0"/>
                <a:cs typeface="Arial" charset="0"/>
                <a:sym typeface="Arial" charset="0"/>
              </a:rPr>
              <a:t>Literacy Industry</a:t>
            </a:r>
          </a:p>
        </p:txBody>
      </p:sp>
      <p:sp>
        <p:nvSpPr>
          <p:cNvPr id="50179" name="Shape 164"/>
          <p:cNvSpPr txBox="1">
            <a:spLocks noGrp="1"/>
          </p:cNvSpPr>
          <p:nvPr>
            <p:ph type="subTitle" idx="1"/>
          </p:nvPr>
        </p:nvSpPr>
        <p:spPr>
          <a:xfrm>
            <a:off x="552450" y="1828800"/>
            <a:ext cx="9055100" cy="2085975"/>
          </a:xfrm>
        </p:spPr>
        <p:txBody>
          <a:bodyPr lIns="0" tIns="0" rIns="0" bIns="0">
            <a:spAutoFit/>
          </a:bodyPr>
          <a:lstStyle/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1000"/>
              <a:buFont typeface="Arial" charset="0"/>
              <a:buChar char="•"/>
            </a:pPr>
            <a:r>
              <a:rPr lang="en-US" sz="4800" smtClean="0">
                <a:latin typeface="Arial" charset="0"/>
                <a:cs typeface="Arial" charset="0"/>
              </a:rPr>
              <a:t>Publishers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1000"/>
              <a:buFont typeface="Arial" charset="0"/>
              <a:buChar char="•"/>
            </a:pPr>
            <a:r>
              <a:rPr lang="en-US" sz="4800" smtClean="0">
                <a:latin typeface="Arial" charset="0"/>
                <a:cs typeface="Arial" charset="0"/>
              </a:rPr>
              <a:t>Authors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1000"/>
              <a:buFont typeface="Arial" charset="0"/>
              <a:buChar char="•"/>
            </a:pPr>
            <a:r>
              <a:rPr lang="en-US" sz="4800" smtClean="0">
                <a:latin typeface="Arial" charset="0"/>
                <a:cs typeface="Arial" charset="0"/>
              </a:rPr>
              <a:t>Retailers</a:t>
            </a:r>
          </a:p>
        </p:txBody>
      </p:sp>
      <p:pic>
        <p:nvPicPr>
          <p:cNvPr id="50181" name="Picture 5" descr="Random-House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238" y="3536950"/>
            <a:ext cx="9231312" cy="3944938"/>
          </a:xfrm>
          <a:prstGeom prst="rect">
            <a:avLst/>
          </a:prstGeom>
          <a:noFill/>
        </p:spPr>
      </p:pic>
      <p:pic>
        <p:nvPicPr>
          <p:cNvPr id="50183" name="Picture 7" descr="AUTHORS-READING-KING-600x8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4588" y="1524000"/>
            <a:ext cx="3935412" cy="5462588"/>
          </a:xfrm>
          <a:prstGeom prst="rect">
            <a:avLst/>
          </a:prstGeom>
          <a:noFill/>
        </p:spPr>
      </p:pic>
      <p:pic>
        <p:nvPicPr>
          <p:cNvPr id="50185" name="Picture 9" descr="th?id=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5050" y="3910013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13" descr="espncf_logo_det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9713" y="1120775"/>
            <a:ext cx="4816475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Shape 33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100" cy="1168400"/>
          </a:xfrm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Types of Businesses in SEM</a:t>
            </a:r>
          </a:p>
        </p:txBody>
      </p:sp>
      <p:sp>
        <p:nvSpPr>
          <p:cNvPr id="2" name="Shape 34"/>
          <p:cNvSpPr txBox="1">
            <a:spLocks noGrp="1"/>
          </p:cNvSpPr>
          <p:nvPr>
            <p:ph type="subTitle" idx="1"/>
          </p:nvPr>
        </p:nvSpPr>
        <p:spPr>
          <a:xfrm>
            <a:off x="536575" y="1676400"/>
            <a:ext cx="8969375" cy="5080000"/>
          </a:xfrm>
        </p:spPr>
        <p:txBody>
          <a:bodyPr lIns="0" tIns="0" rIns="0" bIns="0">
            <a:spAutoFit/>
          </a:bodyPr>
          <a:lstStyle/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5400" smtClean="0">
                <a:latin typeface="Arial" charset="0"/>
                <a:cs typeface="Arial" charset="0"/>
              </a:rPr>
              <a:t>Franchises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5400" smtClean="0">
                <a:latin typeface="Arial" charset="0"/>
                <a:cs typeface="Arial" charset="0"/>
              </a:rPr>
              <a:t>Security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5400" smtClean="0">
                <a:latin typeface="Arial" charset="0"/>
                <a:cs typeface="Arial" charset="0"/>
              </a:rPr>
              <a:t>Advertising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5400" smtClean="0">
                <a:latin typeface="Arial" charset="0"/>
                <a:cs typeface="Arial" charset="0"/>
              </a:rPr>
              <a:t>Sporting Goods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5400" smtClean="0">
                <a:latin typeface="Arial" charset="0"/>
                <a:cs typeface="Arial" charset="0"/>
              </a:rPr>
              <a:t>Media</a:t>
            </a:r>
          </a:p>
        </p:txBody>
      </p:sp>
      <p:pic>
        <p:nvPicPr>
          <p:cNvPr id="7173" name="Picture 5" descr="Charlotte Bobcats (2013 - Pres)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2425" y="1676400"/>
            <a:ext cx="2803525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stadium_securit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5500" y="2901950"/>
            <a:ext cx="3941763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super-bowl-xlv-Commercial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30788" y="2484438"/>
            <a:ext cx="5129212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 descr="dicks-sporting-good-stor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4988" y="1150938"/>
            <a:ext cx="3890962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169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100" cy="868363"/>
          </a:xfrm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z="6000" b="1" smtClean="0">
                <a:latin typeface="Arial" charset="0"/>
                <a:cs typeface="Arial" charset="0"/>
                <a:sym typeface="Arial" charset="0"/>
              </a:rPr>
              <a:t>Gambling Industry</a:t>
            </a:r>
          </a:p>
        </p:txBody>
      </p:sp>
      <p:sp>
        <p:nvSpPr>
          <p:cNvPr id="52227" name="Shape 170"/>
          <p:cNvSpPr txBox="1">
            <a:spLocks noGrp="1"/>
          </p:cNvSpPr>
          <p:nvPr>
            <p:ph type="subTitle" idx="1"/>
          </p:nvPr>
        </p:nvSpPr>
        <p:spPr>
          <a:xfrm>
            <a:off x="255588" y="1828800"/>
            <a:ext cx="9055100" cy="2085975"/>
          </a:xfrm>
        </p:spPr>
        <p:txBody>
          <a:bodyPr lIns="0" tIns="0" rIns="0" bIns="0">
            <a:spAutoFit/>
          </a:bodyPr>
          <a:lstStyle/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1000"/>
              <a:buFont typeface="Arial" charset="0"/>
              <a:buChar char="•"/>
            </a:pPr>
            <a:r>
              <a:rPr lang="en-US" sz="4800" smtClean="0">
                <a:latin typeface="Arial" charset="0"/>
                <a:cs typeface="Arial" charset="0"/>
              </a:rPr>
              <a:t>Casinos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1000"/>
              <a:buFont typeface="Arial" charset="0"/>
              <a:buChar char="•"/>
            </a:pPr>
            <a:r>
              <a:rPr lang="en-US" sz="4800" smtClean="0">
                <a:latin typeface="Arial" charset="0"/>
                <a:cs typeface="Arial" charset="0"/>
              </a:rPr>
              <a:t>Sports betting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1000"/>
              <a:buFont typeface="Arial" charset="0"/>
              <a:buChar char="•"/>
            </a:pPr>
            <a:endParaRPr lang="en-US" sz="4800" smtClean="0">
              <a:latin typeface="Arial" charset="0"/>
              <a:cs typeface="Arial" charset="0"/>
            </a:endParaRPr>
          </a:p>
        </p:txBody>
      </p:sp>
      <p:pic>
        <p:nvPicPr>
          <p:cNvPr id="52229" name="Picture 5" descr="HarrahsCasino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50" y="3914775"/>
            <a:ext cx="3333750" cy="2724150"/>
          </a:xfrm>
          <a:prstGeom prst="rect">
            <a:avLst/>
          </a:prstGeom>
          <a:noFill/>
        </p:spPr>
      </p:pic>
      <p:pic>
        <p:nvPicPr>
          <p:cNvPr id="52231" name="Picture 7" descr="sports-bett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667125"/>
            <a:ext cx="4819650" cy="32099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hape 175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100" cy="1736725"/>
          </a:xfrm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z="6000" b="1" smtClean="0">
                <a:latin typeface="Arial" charset="0"/>
                <a:cs typeface="Arial" charset="0"/>
                <a:sym typeface="Arial" charset="0"/>
              </a:rPr>
              <a:t>Factors Contributing to the Growth of SEM</a:t>
            </a:r>
          </a:p>
        </p:txBody>
      </p:sp>
      <p:sp>
        <p:nvSpPr>
          <p:cNvPr id="54275" name="Shape 176"/>
          <p:cNvSpPr txBox="1">
            <a:spLocks noGrp="1"/>
          </p:cNvSpPr>
          <p:nvPr>
            <p:ph type="subTitle" idx="1"/>
          </p:nvPr>
        </p:nvSpPr>
        <p:spPr>
          <a:xfrm>
            <a:off x="47625" y="2120900"/>
            <a:ext cx="9101138" cy="5133975"/>
          </a:xfrm>
        </p:spPr>
        <p:txBody>
          <a:bodyPr lIns="0" tIns="0" rIns="0" bIns="0">
            <a:spAutoFit/>
          </a:bodyPr>
          <a:lstStyle/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9000"/>
              <a:buFont typeface="Arial" charset="0"/>
              <a:buChar char="•"/>
            </a:pPr>
            <a:r>
              <a:rPr lang="en-US" sz="3700" smtClean="0">
                <a:latin typeface="Arial" charset="0"/>
                <a:cs typeface="Arial" charset="0"/>
              </a:rPr>
              <a:t>Increase of participants in sports/entertainment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9000"/>
              <a:buFont typeface="Arial" charset="0"/>
              <a:buChar char="•"/>
            </a:pPr>
            <a:r>
              <a:rPr lang="en-US" sz="3700" smtClean="0">
                <a:latin typeface="Arial" charset="0"/>
                <a:cs typeface="Arial" charset="0"/>
              </a:rPr>
              <a:t>Increase of followers of sports/entertainment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9000"/>
              <a:buFont typeface="Arial" charset="0"/>
              <a:buChar char="•"/>
            </a:pPr>
            <a:r>
              <a:rPr lang="en-US" sz="3700" smtClean="0">
                <a:latin typeface="Arial" charset="0"/>
                <a:cs typeface="Arial" charset="0"/>
              </a:rPr>
              <a:t>Increase in attendance in sports/entertainment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9000"/>
              <a:buFont typeface="Arial" charset="0"/>
              <a:buChar char="•"/>
            </a:pPr>
            <a:r>
              <a:rPr lang="en-US" sz="3700" smtClean="0">
                <a:latin typeface="Arial" charset="0"/>
                <a:cs typeface="Arial" charset="0"/>
              </a:rPr>
              <a:t>Increase of media coverage 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9000"/>
              <a:buFont typeface="Arial" charset="0"/>
              <a:buChar char="•"/>
            </a:pPr>
            <a:r>
              <a:rPr lang="en-US" sz="3700" smtClean="0">
                <a:latin typeface="Arial" charset="0"/>
                <a:cs typeface="Arial" charset="0"/>
              </a:rPr>
              <a:t>Internationalization</a:t>
            </a:r>
          </a:p>
        </p:txBody>
      </p:sp>
      <p:pic>
        <p:nvPicPr>
          <p:cNvPr id="54277" name="Picture 5" descr="World+cup+crow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4263" y="1947863"/>
            <a:ext cx="3995737" cy="2657475"/>
          </a:xfrm>
          <a:prstGeom prst="rect">
            <a:avLst/>
          </a:prstGeom>
          <a:noFill/>
        </p:spPr>
      </p:pic>
      <p:pic>
        <p:nvPicPr>
          <p:cNvPr id="54279" name="Picture 7" descr="ESPN3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8163" y="6197600"/>
            <a:ext cx="4706937" cy="10017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6000" b="1" smtClean="0">
                <a:latin typeface="Arial" charset="0"/>
                <a:cs typeface="Arial" charset="0"/>
              </a:rPr>
              <a:t>Characteristics of the SEM Industry</a:t>
            </a:r>
          </a:p>
        </p:txBody>
      </p:sp>
      <p:sp>
        <p:nvSpPr>
          <p:cNvPr id="56322" name="Text Box 3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4000" smtClean="0">
                <a:latin typeface="Arial" charset="0"/>
                <a:cs typeface="Arial" charset="0"/>
              </a:rPr>
              <a:t>Provides products that are different for each consumer</a:t>
            </a:r>
          </a:p>
          <a:p>
            <a:pPr>
              <a:buFontTx/>
              <a:buChar char="•"/>
            </a:pPr>
            <a:r>
              <a:rPr lang="en-US" sz="4000" smtClean="0">
                <a:latin typeface="Arial" charset="0"/>
                <a:cs typeface="Arial" charset="0"/>
              </a:rPr>
              <a:t>Seeks markets that include spectators and participants</a:t>
            </a:r>
          </a:p>
        </p:txBody>
      </p:sp>
      <p:pic>
        <p:nvPicPr>
          <p:cNvPr id="56325" name="Picture 5" descr="th?id=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752975"/>
            <a:ext cx="4270375" cy="2832100"/>
          </a:xfrm>
          <a:prstGeom prst="rect">
            <a:avLst/>
          </a:prstGeom>
          <a:noFill/>
        </p:spPr>
      </p:pic>
      <p:pic>
        <p:nvPicPr>
          <p:cNvPr id="56327" name="Picture 7" descr="Yankee_Stadium_crowd-e13384417511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0363" y="4708525"/>
            <a:ext cx="438150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5" name="Picture 11" descr="th?id=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0075" y="3854450"/>
            <a:ext cx="3765550" cy="3765550"/>
          </a:xfrm>
          <a:prstGeom prst="rect">
            <a:avLst/>
          </a:prstGeom>
          <a:noFill/>
        </p:spPr>
      </p:pic>
      <p:sp>
        <p:nvSpPr>
          <p:cNvPr id="57345" name="Text Box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6000" b="1" smtClean="0">
                <a:latin typeface="Arial" charset="0"/>
                <a:cs typeface="Arial" charset="0"/>
              </a:rPr>
              <a:t>Core Benefits of SEM</a:t>
            </a:r>
          </a:p>
        </p:txBody>
      </p:sp>
      <p:sp>
        <p:nvSpPr>
          <p:cNvPr id="57346" name="Text Box 3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4000" smtClean="0">
                <a:latin typeface="Arial" charset="0"/>
                <a:cs typeface="Arial" charset="0"/>
              </a:rPr>
              <a:t>Entertainment</a:t>
            </a:r>
          </a:p>
          <a:p>
            <a:pPr>
              <a:buFontTx/>
              <a:buChar char="•"/>
            </a:pPr>
            <a:r>
              <a:rPr lang="en-US" sz="4000" smtClean="0">
                <a:latin typeface="Arial" charset="0"/>
                <a:cs typeface="Arial" charset="0"/>
              </a:rPr>
              <a:t>Health</a:t>
            </a:r>
          </a:p>
          <a:p>
            <a:pPr>
              <a:buFontTx/>
              <a:buChar char="•"/>
            </a:pPr>
            <a:r>
              <a:rPr lang="en-US" sz="4000" smtClean="0">
                <a:latin typeface="Arial" charset="0"/>
                <a:cs typeface="Arial" charset="0"/>
              </a:rPr>
              <a:t>Achievement</a:t>
            </a:r>
          </a:p>
        </p:txBody>
      </p:sp>
      <p:pic>
        <p:nvPicPr>
          <p:cNvPr id="57349" name="Picture 5" descr="concert-crowd-hands-raised-bright-ligh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913" y="3763963"/>
            <a:ext cx="4706937" cy="3530600"/>
          </a:xfrm>
          <a:prstGeom prst="rect">
            <a:avLst/>
          </a:prstGeom>
          <a:noFill/>
        </p:spPr>
      </p:pic>
      <p:pic>
        <p:nvPicPr>
          <p:cNvPr id="57353" name="Picture 9" descr="RulesOfRunning"/>
          <p:cNvPicPr>
            <a:picLocks noChangeAspect="1" noChangeArrowheads="1"/>
          </p:cNvPicPr>
          <p:nvPr/>
        </p:nvPicPr>
        <p:blipFill>
          <a:blip r:embed="rId4"/>
          <a:srcRect l="14633" t="10362" r="45650" b="14459"/>
          <a:stretch>
            <a:fillRect/>
          </a:stretch>
        </p:blipFill>
        <p:spPr bwMode="auto">
          <a:xfrm>
            <a:off x="6689725" y="3600450"/>
            <a:ext cx="2847975" cy="401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hape 181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100" cy="1168400"/>
          </a:xfrm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Trends in Sports &amp; Entertainment</a:t>
            </a:r>
          </a:p>
        </p:txBody>
      </p:sp>
      <p:sp>
        <p:nvSpPr>
          <p:cNvPr id="58371" name="Shape 182"/>
          <p:cNvSpPr txBox="1">
            <a:spLocks noGrp="1"/>
          </p:cNvSpPr>
          <p:nvPr>
            <p:ph type="subTitle" idx="1"/>
          </p:nvPr>
        </p:nvSpPr>
        <p:spPr>
          <a:xfrm>
            <a:off x="88900" y="1693863"/>
            <a:ext cx="4729163" cy="2360612"/>
          </a:xfrm>
        </p:spPr>
        <p:txBody>
          <a:bodyPr lIns="0" tIns="0" rIns="0" bIns="0">
            <a:spAutoFit/>
          </a:bodyPr>
          <a:lstStyle/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1000"/>
              <a:buFont typeface="Arial" charset="0"/>
              <a:buNone/>
            </a:pPr>
            <a:r>
              <a:rPr lang="en-US" sz="4300" smtClean="0">
                <a:latin typeface="Arial" charset="0"/>
                <a:cs typeface="Arial" charset="0"/>
              </a:rPr>
              <a:t>Sports:</a:t>
            </a:r>
          </a:p>
          <a:p>
            <a:pPr lvl="2" indent="-22860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4000" smtClean="0">
                <a:latin typeface="Arial" charset="0"/>
                <a:cs typeface="Arial" charset="0"/>
              </a:rPr>
              <a:t>Naming rights</a:t>
            </a:r>
          </a:p>
          <a:p>
            <a:pPr lvl="2" indent="-22860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4000" smtClean="0">
                <a:latin typeface="Arial" charset="0"/>
                <a:cs typeface="Arial" charset="0"/>
              </a:rPr>
              <a:t>Sport specific channels</a:t>
            </a:r>
          </a:p>
        </p:txBody>
      </p:sp>
      <p:sp>
        <p:nvSpPr>
          <p:cNvPr id="58372" name="Shape 183"/>
          <p:cNvSpPr txBox="1">
            <a:spLocks noChangeArrowheads="1"/>
          </p:cNvSpPr>
          <p:nvPr/>
        </p:nvSpPr>
        <p:spPr bwMode="auto">
          <a:xfrm>
            <a:off x="4616450" y="1693863"/>
            <a:ext cx="5249863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14300" lvl="1" indent="-114300">
              <a:lnSpc>
                <a:spcPct val="95000"/>
              </a:lnSpc>
              <a:buClr>
                <a:srgbClr val="000000"/>
              </a:buClr>
              <a:buSzPct val="101000"/>
              <a:buFont typeface="Arial" charset="0"/>
              <a:buNone/>
            </a:pPr>
            <a:r>
              <a:rPr lang="en-US" sz="4300"/>
              <a:t>Entertainment:</a:t>
            </a:r>
          </a:p>
          <a:p>
            <a:pPr marL="571500" lvl="2" indent="279400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4000"/>
              <a:t>Internet webcasts</a:t>
            </a:r>
          </a:p>
          <a:p>
            <a:pPr marL="571500" lvl="2" indent="279400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4000"/>
              <a:t>Event marketing</a:t>
            </a:r>
          </a:p>
          <a:p>
            <a:pPr marL="571500" lvl="2" indent="279400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None/>
            </a:pPr>
            <a:endParaRPr lang="en-US" sz="4000"/>
          </a:p>
        </p:txBody>
      </p:sp>
      <p:pic>
        <p:nvPicPr>
          <p:cNvPr id="58374" name="Picture 6" descr="Big-Ten-Netwo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50" y="4054475"/>
            <a:ext cx="4527550" cy="3395663"/>
          </a:xfrm>
          <a:prstGeom prst="rect">
            <a:avLst/>
          </a:prstGeom>
          <a:noFill/>
        </p:spPr>
      </p:pic>
      <p:pic>
        <p:nvPicPr>
          <p:cNvPr id="58376" name="Picture 8" descr="th?id=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6563" y="4054475"/>
            <a:ext cx="4349750" cy="3016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  <p:bldP spid="5837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hape 194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100" cy="1168400"/>
          </a:xfrm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z="4400" smtClean="0">
                <a:latin typeface="Arial" charset="0"/>
                <a:cs typeface="Arial" charset="0"/>
                <a:sym typeface="Arial" charset="0"/>
              </a:rPr>
              <a:t>SEM Contributes to Economic Well-Being of Communities</a:t>
            </a:r>
          </a:p>
        </p:txBody>
      </p:sp>
      <p:sp>
        <p:nvSpPr>
          <p:cNvPr id="62467" name="Shape 195"/>
          <p:cNvSpPr txBox="1">
            <a:spLocks noChangeArrowheads="1"/>
          </p:cNvSpPr>
          <p:nvPr/>
        </p:nvSpPr>
        <p:spPr bwMode="auto">
          <a:xfrm>
            <a:off x="431800" y="1600200"/>
            <a:ext cx="8988425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14300" lvl="1" indent="-114300">
              <a:lnSpc>
                <a:spcPct val="135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3600"/>
              <a:t>Increased job creation</a:t>
            </a:r>
          </a:p>
          <a:p>
            <a:pPr marL="114300" lvl="1" indent="-114300">
              <a:lnSpc>
                <a:spcPct val="135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3600"/>
              <a:t>Increased consumer spending</a:t>
            </a:r>
          </a:p>
          <a:p>
            <a:pPr marL="114300" lvl="1" indent="-114300">
              <a:lnSpc>
                <a:spcPct val="135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3600"/>
              <a:t>Attract tourist dollars</a:t>
            </a:r>
          </a:p>
          <a:p>
            <a:pPr marL="114300" lvl="1" indent="-114300">
              <a:lnSpc>
                <a:spcPct val="135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3600"/>
              <a:t>Fiscal impact: contribute to tax base </a:t>
            </a:r>
          </a:p>
        </p:txBody>
      </p:sp>
      <p:pic>
        <p:nvPicPr>
          <p:cNvPr id="62469" name="Picture 5" descr="2008+0619+Eutaw+Stre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4565650"/>
            <a:ext cx="4373563" cy="2919413"/>
          </a:xfrm>
          <a:prstGeom prst="rect">
            <a:avLst/>
          </a:prstGeom>
          <a:noFill/>
        </p:spPr>
      </p:pic>
      <p:pic>
        <p:nvPicPr>
          <p:cNvPr id="62471" name="Picture 7" descr="mardi-gras-bourbon-stre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4038" y="4645025"/>
            <a:ext cx="3786187" cy="28400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uiExpan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hape 200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100" cy="1168400"/>
          </a:xfrm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z="4400" smtClean="0">
                <a:latin typeface="Arial" charset="0"/>
                <a:cs typeface="Arial" charset="0"/>
                <a:sym typeface="Arial" charset="0"/>
              </a:rPr>
              <a:t>Negative Impacts of SEM on Community</a:t>
            </a:r>
          </a:p>
        </p:txBody>
      </p:sp>
      <p:sp>
        <p:nvSpPr>
          <p:cNvPr id="64515" name="Shape 201"/>
          <p:cNvSpPr txBox="1">
            <a:spLocks noChangeArrowheads="1"/>
          </p:cNvSpPr>
          <p:nvPr/>
        </p:nvSpPr>
        <p:spPr bwMode="auto">
          <a:xfrm>
            <a:off x="133350" y="2133600"/>
            <a:ext cx="9825038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14300" lvl="1" indent="-114300">
              <a:lnSpc>
                <a:spcPct val="135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3600"/>
              <a:t>Questionable impact on tax revenue</a:t>
            </a:r>
          </a:p>
          <a:p>
            <a:pPr marL="114300" lvl="1" indent="-114300">
              <a:lnSpc>
                <a:spcPct val="135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3600"/>
              <a:t>Divert resources from other priorities (education, roads, public safety)</a:t>
            </a:r>
          </a:p>
          <a:p>
            <a:pPr marL="114300" lvl="1" indent="-114300">
              <a:lnSpc>
                <a:spcPct val="135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3600"/>
              <a:t>Community can be "held hostage" by a team</a:t>
            </a:r>
          </a:p>
        </p:txBody>
      </p:sp>
      <p:pic>
        <p:nvPicPr>
          <p:cNvPr id="64517" name="Picture 5" descr="Charlotte_Horne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48300"/>
            <a:ext cx="1995488" cy="1497013"/>
          </a:xfrm>
          <a:prstGeom prst="rect">
            <a:avLst/>
          </a:prstGeom>
          <a:noFill/>
        </p:spPr>
      </p:pic>
      <p:pic>
        <p:nvPicPr>
          <p:cNvPr id="64519" name="Picture 7" descr="Pilots%20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6163" y="5219700"/>
            <a:ext cx="3249612" cy="1955800"/>
          </a:xfrm>
          <a:prstGeom prst="rect">
            <a:avLst/>
          </a:prstGeom>
          <a:noFill/>
        </p:spPr>
      </p:pic>
      <p:pic>
        <p:nvPicPr>
          <p:cNvPr id="64521" name="Picture 9" descr="san-diego-clippers-primary-logo-2-prima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5775" y="5300663"/>
            <a:ext cx="1793875" cy="1793875"/>
          </a:xfrm>
          <a:prstGeom prst="rect">
            <a:avLst/>
          </a:prstGeom>
          <a:noFill/>
        </p:spPr>
      </p:pic>
      <p:pic>
        <p:nvPicPr>
          <p:cNvPr id="64523" name="Picture 11" descr="th?id=H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2500" y="5126038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uiExpand="1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hape 213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100" cy="1168400"/>
          </a:xfrm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z="4400" smtClean="0">
                <a:latin typeface="Arial" charset="0"/>
                <a:cs typeface="Arial" charset="0"/>
                <a:sym typeface="Arial" charset="0"/>
              </a:rPr>
              <a:t>How Communities Can Minimize Negative Impact of Hosting an Event</a:t>
            </a:r>
          </a:p>
        </p:txBody>
      </p:sp>
      <p:sp>
        <p:nvSpPr>
          <p:cNvPr id="68611" name="Shape 214"/>
          <p:cNvSpPr txBox="1">
            <a:spLocks noChangeArrowheads="1"/>
          </p:cNvSpPr>
          <p:nvPr/>
        </p:nvSpPr>
        <p:spPr bwMode="auto">
          <a:xfrm>
            <a:off x="153988" y="2068513"/>
            <a:ext cx="9726612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14300" lvl="1" indent="-114300">
              <a:lnSpc>
                <a:spcPct val="135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3600"/>
              <a:t>Sign teams to long-term stadium leases</a:t>
            </a:r>
          </a:p>
          <a:p>
            <a:pPr marL="114300" lvl="1" indent="-114300">
              <a:lnSpc>
                <a:spcPct val="135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3600"/>
              <a:t>Diversify-host more than one sport</a:t>
            </a:r>
          </a:p>
          <a:p>
            <a:pPr marL="114300" lvl="1" indent="-114300">
              <a:lnSpc>
                <a:spcPct val="135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3600"/>
              <a:t>Host multiple events in stadium/arena</a:t>
            </a:r>
          </a:p>
          <a:p>
            <a:pPr marL="114300" lvl="1" indent="-114300">
              <a:lnSpc>
                <a:spcPct val="135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3600"/>
              <a:t>Notify the community in advance</a:t>
            </a:r>
          </a:p>
          <a:p>
            <a:pPr marL="114300" lvl="1" indent="-114300">
              <a:lnSpc>
                <a:spcPct val="135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3600"/>
              <a:t>Provide necessary security/traffic resources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39"/>
          <p:cNvSpPr txBox="1">
            <a:spLocks noGrp="1"/>
          </p:cNvSpPr>
          <p:nvPr>
            <p:ph type="ctrTitle"/>
          </p:nvPr>
        </p:nvSpPr>
        <p:spPr>
          <a:xfrm>
            <a:off x="146050" y="341313"/>
            <a:ext cx="9856788" cy="1803400"/>
          </a:xfrm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Variety of Sports Available</a:t>
            </a:r>
          </a:p>
        </p:txBody>
      </p:sp>
      <p:sp>
        <p:nvSpPr>
          <p:cNvPr id="9219" name="Shape 40"/>
          <p:cNvSpPr txBox="1">
            <a:spLocks noGrp="1"/>
          </p:cNvSpPr>
          <p:nvPr>
            <p:ph type="subTitle" idx="1"/>
          </p:nvPr>
        </p:nvSpPr>
        <p:spPr>
          <a:xfrm>
            <a:off x="552450" y="1828800"/>
            <a:ext cx="9055100" cy="3656013"/>
          </a:xfrm>
        </p:spPr>
        <p:txBody>
          <a:bodyPr lIns="0" tIns="0" rIns="0" bIns="0">
            <a:spAutoFit/>
          </a:bodyPr>
          <a:lstStyle/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3600" smtClean="0">
                <a:latin typeface="Arial" charset="0"/>
                <a:cs typeface="Arial" charset="0"/>
              </a:rPr>
              <a:t>Professional Teams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3600" smtClean="0">
                <a:latin typeface="Arial" charset="0"/>
                <a:cs typeface="Arial" charset="0"/>
              </a:rPr>
              <a:t>Professional Individual Sports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3600" smtClean="0">
                <a:latin typeface="Arial" charset="0"/>
                <a:cs typeface="Arial" charset="0"/>
              </a:rPr>
              <a:t>Collegiate/Scholastic Teams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3600" smtClean="0">
                <a:latin typeface="Arial" charset="0"/>
                <a:cs typeface="Arial" charset="0"/>
              </a:rPr>
              <a:t>Venues: Coliseums, Arenas, Speedways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3600" smtClean="0">
                <a:latin typeface="Arial" charset="0"/>
                <a:cs typeface="Arial" charset="0"/>
              </a:rPr>
              <a:t>Health Clubs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3600" smtClean="0">
                <a:latin typeface="Arial" charset="0"/>
                <a:cs typeface="Arial" charset="0"/>
              </a:rPr>
              <a:t>Recreation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3600" smtClean="0">
                <a:latin typeface="Arial" charset="0"/>
                <a:cs typeface="Arial" charset="0"/>
              </a:rPr>
              <a:t>Camps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-jpg.si.com/sites/default/files/2013/12/charlotte-hornets-logo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556" y="4414983"/>
            <a:ext cx="3225627" cy="309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Shape 45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100" cy="1168400"/>
          </a:xfrm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Professional Teams</a:t>
            </a:r>
          </a:p>
        </p:txBody>
      </p:sp>
      <p:sp>
        <p:nvSpPr>
          <p:cNvPr id="11267" name="Shape 46"/>
          <p:cNvSpPr txBox="1">
            <a:spLocks noGrp="1"/>
          </p:cNvSpPr>
          <p:nvPr>
            <p:ph type="subTitle" idx="1"/>
          </p:nvPr>
        </p:nvSpPr>
        <p:spPr>
          <a:xfrm>
            <a:off x="552450" y="1828800"/>
            <a:ext cx="9055100" cy="2089150"/>
          </a:xfrm>
        </p:spPr>
        <p:txBody>
          <a:bodyPr lIns="0" tIns="0" rIns="0" bIns="0">
            <a:spAutoFit/>
          </a:bodyPr>
          <a:lstStyle/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3600" dirty="0" smtClean="0">
                <a:latin typeface="Arial" charset="0"/>
                <a:cs typeface="Arial" charset="0"/>
              </a:rPr>
              <a:t>Basketball: Charlotte Hornets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3600" dirty="0" smtClean="0">
                <a:latin typeface="Arial" charset="0"/>
                <a:cs typeface="Arial" charset="0"/>
              </a:rPr>
              <a:t>Football: Carolina Panthers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3600" dirty="0" smtClean="0">
                <a:latin typeface="Arial" charset="0"/>
                <a:cs typeface="Arial" charset="0"/>
              </a:rPr>
              <a:t>Hockey: Carolina Hurricanes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3600" dirty="0" smtClean="0">
                <a:latin typeface="Arial" charset="0"/>
                <a:cs typeface="Arial" charset="0"/>
              </a:rPr>
              <a:t>Baseball: Winston-Salem Dash</a:t>
            </a:r>
          </a:p>
        </p:txBody>
      </p:sp>
      <p:pic>
        <p:nvPicPr>
          <p:cNvPr id="11269" name="Picture 7" descr="f1wggq2k8ql88fe33jzhw641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174" y="3449637"/>
            <a:ext cx="71437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9" descr="fotih31tn5r345nufo5xxayh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50158" y="3449637"/>
            <a:ext cx="71437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1" descr="9mpl751t0g7oo5xlia7lfr8v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8950" y="4830763"/>
            <a:ext cx="57150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57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100" cy="1168400"/>
          </a:xfrm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Professional Individual Sports</a:t>
            </a:r>
          </a:p>
        </p:txBody>
      </p:sp>
      <p:sp>
        <p:nvSpPr>
          <p:cNvPr id="15363" name="Shape 58"/>
          <p:cNvSpPr txBox="1">
            <a:spLocks noGrp="1"/>
          </p:cNvSpPr>
          <p:nvPr>
            <p:ph type="subTitle" idx="1"/>
          </p:nvPr>
        </p:nvSpPr>
        <p:spPr>
          <a:xfrm>
            <a:off x="552450" y="1828800"/>
            <a:ext cx="4392613" cy="2693988"/>
          </a:xfrm>
        </p:spPr>
        <p:txBody>
          <a:bodyPr lIns="0" tIns="0" rIns="0" bIns="0">
            <a:spAutoFit/>
          </a:bodyPr>
          <a:lstStyle/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3900" dirty="0" smtClean="0">
                <a:latin typeface="Arial" charset="0"/>
                <a:cs typeface="Arial" charset="0"/>
              </a:rPr>
              <a:t>Running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3900" dirty="0" smtClean="0">
                <a:latin typeface="Arial" charset="0"/>
                <a:cs typeface="Arial" charset="0"/>
              </a:rPr>
              <a:t>Swimming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3600" dirty="0" smtClean="0">
                <a:latin typeface="Arial" charset="0"/>
                <a:cs typeface="Arial" charset="0"/>
              </a:rPr>
              <a:t>PGA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3600" dirty="0" smtClean="0">
                <a:latin typeface="Arial" charset="0"/>
                <a:cs typeface="Arial" charset="0"/>
              </a:rPr>
              <a:t>WTA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3600" dirty="0" smtClean="0">
                <a:latin typeface="Arial" charset="0"/>
                <a:cs typeface="Arial" charset="0"/>
              </a:rPr>
              <a:t>PBA</a:t>
            </a:r>
          </a:p>
        </p:txBody>
      </p:sp>
      <p:pic>
        <p:nvPicPr>
          <p:cNvPr id="15367" name="Picture 7" descr="usain-bolt"/>
          <p:cNvPicPr>
            <a:picLocks noChangeAspect="1" noChangeArrowheads="1"/>
          </p:cNvPicPr>
          <p:nvPr/>
        </p:nvPicPr>
        <p:blipFill>
          <a:blip r:embed="rId3"/>
          <a:srcRect l="25658" r="20969" b="20229"/>
          <a:stretch>
            <a:fillRect/>
          </a:stretch>
        </p:blipFill>
        <p:spPr bwMode="auto">
          <a:xfrm>
            <a:off x="5881688" y="1524000"/>
            <a:ext cx="3533775" cy="3962400"/>
          </a:xfrm>
          <a:prstGeom prst="rect">
            <a:avLst/>
          </a:prstGeom>
          <a:noFill/>
        </p:spPr>
      </p:pic>
      <p:pic>
        <p:nvPicPr>
          <p:cNvPr id="15369" name="Picture 9" descr="th?id=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7549" y="1751726"/>
            <a:ext cx="4746625" cy="3497262"/>
          </a:xfrm>
          <a:prstGeom prst="rect">
            <a:avLst/>
          </a:prstGeom>
          <a:noFill/>
        </p:spPr>
      </p:pic>
      <p:pic>
        <p:nvPicPr>
          <p:cNvPr id="15371" name="Picture 11" descr="Rory-McIlro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6573" y="1751726"/>
            <a:ext cx="5200650" cy="5715000"/>
          </a:xfrm>
          <a:prstGeom prst="rect">
            <a:avLst/>
          </a:prstGeom>
          <a:noFill/>
        </p:spPr>
      </p:pic>
      <p:pic>
        <p:nvPicPr>
          <p:cNvPr id="15373" name="Picture 13" descr="th?id=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110180" y="5169285"/>
            <a:ext cx="3124200" cy="3733800"/>
          </a:xfrm>
          <a:prstGeom prst="rect">
            <a:avLst/>
          </a:prstGeom>
          <a:noFill/>
        </p:spPr>
      </p:pic>
      <p:pic>
        <p:nvPicPr>
          <p:cNvPr id="15375" name="Picture 15" descr="Jason Belmonte Headsho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576" y="2766220"/>
            <a:ext cx="2678112" cy="374967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1" y="5405023"/>
            <a:ext cx="3778428" cy="212536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63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100" cy="1168400"/>
          </a:xfrm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Collegiate and Scholastic Teams</a:t>
            </a:r>
          </a:p>
        </p:txBody>
      </p:sp>
      <p:sp>
        <p:nvSpPr>
          <p:cNvPr id="17411" name="Shape 64"/>
          <p:cNvSpPr txBox="1">
            <a:spLocks noGrp="1"/>
          </p:cNvSpPr>
          <p:nvPr>
            <p:ph type="subTitle" idx="1"/>
          </p:nvPr>
        </p:nvSpPr>
        <p:spPr>
          <a:xfrm>
            <a:off x="552450" y="1828800"/>
            <a:ext cx="9055100" cy="2024063"/>
          </a:xfrm>
        </p:spPr>
        <p:txBody>
          <a:bodyPr lIns="0" tIns="0" rIns="0" bIns="0">
            <a:spAutoFit/>
          </a:bodyPr>
          <a:lstStyle/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4400" smtClean="0">
                <a:latin typeface="Arial" charset="0"/>
                <a:cs typeface="Arial" charset="0"/>
              </a:rPr>
              <a:t>University of North Carolina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4400" smtClean="0">
                <a:latin typeface="Arial" charset="0"/>
                <a:cs typeface="Arial" charset="0"/>
              </a:rPr>
              <a:t>WSSU</a:t>
            </a:r>
          </a:p>
          <a:p>
            <a:pPr marL="0" indent="1206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endParaRPr lang="en-US" sz="4400" smtClean="0">
              <a:solidFill>
                <a:srgbClr val="000000"/>
              </a:solidFill>
              <a:latin typeface="Arial" charset="0"/>
              <a:cs typeface="Times New Roman" pitchFamily="18" charset="0"/>
              <a:sym typeface="Arial" charset="0"/>
            </a:endParaRPr>
          </a:p>
        </p:txBody>
      </p:sp>
      <p:pic>
        <p:nvPicPr>
          <p:cNvPr id="17413" name="Picture 5" descr="th?id=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9850" y="3810000"/>
            <a:ext cx="2592388" cy="3228975"/>
          </a:xfrm>
          <a:prstGeom prst="rect">
            <a:avLst/>
          </a:prstGeom>
          <a:noFill/>
        </p:spPr>
      </p:pic>
      <p:pic>
        <p:nvPicPr>
          <p:cNvPr id="2050" name="Picture 2" descr="http://www.theciaa.com/images/headshots/wssu/wssu_kienus_boulware_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31" y="3731419"/>
            <a:ext cx="2857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69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100" cy="1168400"/>
          </a:xfrm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Venues: Arenas, Stadiums, Coliseums, Speedways</a:t>
            </a:r>
          </a:p>
        </p:txBody>
      </p:sp>
      <p:sp>
        <p:nvSpPr>
          <p:cNvPr id="19459" name="Shape 70"/>
          <p:cNvSpPr txBox="1">
            <a:spLocks noGrp="1"/>
          </p:cNvSpPr>
          <p:nvPr>
            <p:ph type="subTitle" idx="1"/>
          </p:nvPr>
        </p:nvSpPr>
        <p:spPr>
          <a:xfrm>
            <a:off x="806450" y="1919288"/>
            <a:ext cx="9309100" cy="1566862"/>
          </a:xfrm>
        </p:spPr>
        <p:txBody>
          <a:bodyPr lIns="0" tIns="0" rIns="0" bIns="0">
            <a:spAutoFit/>
          </a:bodyPr>
          <a:lstStyle/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3600" smtClean="0">
                <a:latin typeface="Arial" charset="0"/>
                <a:cs typeface="Arial" charset="0"/>
              </a:rPr>
              <a:t>Lawrence Joel Veteran’s Coliseum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3600" smtClean="0">
                <a:latin typeface="Arial" charset="0"/>
                <a:cs typeface="Arial" charset="0"/>
              </a:rPr>
              <a:t>Charlotte Motor Speedway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3600" smtClean="0">
                <a:latin typeface="Arial" charset="0"/>
                <a:cs typeface="Arial" charset="0"/>
              </a:rPr>
              <a:t>BB&amp;T Baseball Stadium</a:t>
            </a:r>
          </a:p>
        </p:txBody>
      </p:sp>
      <p:pic>
        <p:nvPicPr>
          <p:cNvPr id="19463" name="Picture 7" descr="facility-main-ljv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250" y="4117975"/>
            <a:ext cx="6667500" cy="2381250"/>
          </a:xfrm>
          <a:prstGeom prst="rect">
            <a:avLst/>
          </a:prstGeom>
          <a:noFill/>
        </p:spPr>
      </p:pic>
      <p:pic>
        <p:nvPicPr>
          <p:cNvPr id="19465" name="Picture 9" descr="th?id=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450" y="4117975"/>
            <a:ext cx="3683000" cy="2443163"/>
          </a:xfrm>
          <a:prstGeom prst="rect">
            <a:avLst/>
          </a:prstGeom>
          <a:noFill/>
        </p:spPr>
      </p:pic>
      <p:pic>
        <p:nvPicPr>
          <p:cNvPr id="19467" name="Picture 11" descr="th?id=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6450" y="3810000"/>
            <a:ext cx="3905250" cy="29289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77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100" cy="1168400"/>
          </a:xfrm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z="6000" smtClean="0">
                <a:latin typeface="Arial" charset="0"/>
                <a:cs typeface="Arial" charset="0"/>
                <a:sym typeface="Arial" charset="0"/>
              </a:rPr>
              <a:t>Health Clubs</a:t>
            </a:r>
          </a:p>
        </p:txBody>
      </p:sp>
      <p:sp>
        <p:nvSpPr>
          <p:cNvPr id="21507" name="Shape 78"/>
          <p:cNvSpPr txBox="1">
            <a:spLocks noGrp="1"/>
          </p:cNvSpPr>
          <p:nvPr>
            <p:ph type="subTitle" idx="1"/>
          </p:nvPr>
        </p:nvSpPr>
        <p:spPr>
          <a:xfrm>
            <a:off x="736600" y="1752600"/>
            <a:ext cx="8547100" cy="1566863"/>
          </a:xfrm>
        </p:spPr>
        <p:txBody>
          <a:bodyPr lIns="0" tIns="0" rIns="0" bIns="0">
            <a:spAutoFit/>
          </a:bodyPr>
          <a:lstStyle/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3600" smtClean="0">
                <a:latin typeface="Arial" charset="0"/>
                <a:cs typeface="Arial" charset="0"/>
              </a:rPr>
              <a:t>Gold’s Gym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3600" smtClean="0">
                <a:latin typeface="Arial" charset="0"/>
                <a:cs typeface="Arial" charset="0"/>
              </a:rPr>
              <a:t>YMCA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3600" smtClean="0">
                <a:latin typeface="Arial" charset="0"/>
                <a:cs typeface="Arial" charset="0"/>
              </a:rPr>
              <a:t>Curves</a:t>
            </a:r>
          </a:p>
        </p:txBody>
      </p:sp>
      <p:pic>
        <p:nvPicPr>
          <p:cNvPr id="21511" name="Picture 7" descr="th?id=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450" y="3810000"/>
            <a:ext cx="2857500" cy="2857500"/>
          </a:xfrm>
          <a:prstGeom prst="rect">
            <a:avLst/>
          </a:prstGeom>
          <a:noFill/>
        </p:spPr>
      </p:pic>
      <p:pic>
        <p:nvPicPr>
          <p:cNvPr id="21513" name="Picture 9" descr="curves-gym-prices-2011-i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4110038"/>
            <a:ext cx="5910262" cy="2422525"/>
          </a:xfrm>
          <a:prstGeom prst="rect">
            <a:avLst/>
          </a:prstGeom>
          <a:noFill/>
        </p:spPr>
      </p:pic>
      <p:pic>
        <p:nvPicPr>
          <p:cNvPr id="21515" name="Picture 11" descr="the YM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09950" y="4062413"/>
            <a:ext cx="3087688" cy="24701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83"/>
          <p:cNvSpPr txBox="1">
            <a:spLocks noGrp="1"/>
          </p:cNvSpPr>
          <p:nvPr>
            <p:ph type="ctrTitle"/>
          </p:nvPr>
        </p:nvSpPr>
        <p:spPr>
          <a:xfrm>
            <a:off x="552450" y="355600"/>
            <a:ext cx="9055100" cy="1168400"/>
          </a:xfrm>
        </p:spPr>
        <p:txBody>
          <a:bodyPr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z="6000" smtClean="0">
                <a:latin typeface="Arial" charset="0"/>
                <a:cs typeface="Arial" charset="0"/>
                <a:sym typeface="Arial" charset="0"/>
              </a:rPr>
              <a:t>Recreation</a:t>
            </a:r>
          </a:p>
        </p:txBody>
      </p:sp>
      <p:sp>
        <p:nvSpPr>
          <p:cNvPr id="23555" name="Shape 84"/>
          <p:cNvSpPr txBox="1">
            <a:spLocks noGrp="1"/>
          </p:cNvSpPr>
          <p:nvPr>
            <p:ph type="subTitle" idx="1"/>
          </p:nvPr>
        </p:nvSpPr>
        <p:spPr>
          <a:xfrm>
            <a:off x="552450" y="1828800"/>
            <a:ext cx="9055100" cy="4927600"/>
          </a:xfrm>
        </p:spPr>
        <p:txBody>
          <a:bodyPr lIns="0" tIns="0" rIns="0" bIns="0">
            <a:spAutoFit/>
          </a:bodyPr>
          <a:lstStyle/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4400" smtClean="0">
                <a:latin typeface="Arial" charset="0"/>
                <a:cs typeface="Arial" charset="0"/>
              </a:rPr>
              <a:t>Aerobics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4400" smtClean="0">
                <a:latin typeface="Arial" charset="0"/>
                <a:cs typeface="Arial" charset="0"/>
              </a:rPr>
              <a:t>Soccer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4400" smtClean="0">
                <a:latin typeface="Arial" charset="0"/>
                <a:cs typeface="Arial" charset="0"/>
              </a:rPr>
              <a:t>Basketball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4400" smtClean="0">
                <a:latin typeface="Arial" charset="0"/>
                <a:cs typeface="Arial" charset="0"/>
              </a:rPr>
              <a:t>Swimming</a:t>
            </a:r>
          </a:p>
          <a:p>
            <a:pPr lvl="1" indent="-285750" eaLnBrk="1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4400" smtClean="0">
                <a:latin typeface="Arial" charset="0"/>
                <a:cs typeface="Arial" charset="0"/>
              </a:rPr>
              <a:t>Area parks</a:t>
            </a:r>
          </a:p>
        </p:txBody>
      </p:sp>
      <p:pic>
        <p:nvPicPr>
          <p:cNvPr id="23557" name="Picture 5" descr="stateparksig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2775" y="3900488"/>
            <a:ext cx="5524500" cy="3048000"/>
          </a:xfrm>
          <a:prstGeom prst="rect">
            <a:avLst/>
          </a:prstGeom>
          <a:noFill/>
        </p:spPr>
      </p:pic>
      <p:pic>
        <p:nvPicPr>
          <p:cNvPr id="23559" name="Picture 7" descr="bbt-soccer-park-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4463" y="368300"/>
            <a:ext cx="4732337" cy="3549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CC"/>
      </a:accent3>
      <a:accent4>
        <a:srgbClr val="339933"/>
      </a:accent4>
      <a:accent5>
        <a:srgbClr val="800000"/>
      </a:accent5>
      <a:accent6>
        <a:srgbClr val="FFFFCC"/>
      </a:accent6>
      <a:hlink>
        <a:srgbClr val="0033CC"/>
      </a:hlink>
      <a:folHlink>
        <a:srgbClr val="FF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437</Words>
  <Application>Microsoft Office PowerPoint</Application>
  <PresentationFormat>Custom</PresentationFormat>
  <Paragraphs>138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Courier New</vt:lpstr>
      <vt:lpstr>Times New Roman</vt:lpstr>
      <vt:lpstr>Default Design</vt:lpstr>
      <vt:lpstr>1.01  Acquire information about the sport/event industry to aid in making career choices</vt:lpstr>
      <vt:lpstr>Types of Businesses in SEM</vt:lpstr>
      <vt:lpstr>Variety of Sports Available</vt:lpstr>
      <vt:lpstr>Professional Teams</vt:lpstr>
      <vt:lpstr>Professional Individual Sports</vt:lpstr>
      <vt:lpstr>Collegiate and Scholastic Teams</vt:lpstr>
      <vt:lpstr>Venues: Arenas, Stadiums, Coliseums, Speedways</vt:lpstr>
      <vt:lpstr>Health Clubs</vt:lpstr>
      <vt:lpstr>Recreation</vt:lpstr>
      <vt:lpstr>Camps</vt:lpstr>
      <vt:lpstr>Variety of Entertainment/Events Available</vt:lpstr>
      <vt:lpstr>Music Industry</vt:lpstr>
      <vt:lpstr>Movie Industry</vt:lpstr>
      <vt:lpstr>Theme Parks</vt:lpstr>
      <vt:lpstr>Radio Industry</vt:lpstr>
      <vt:lpstr>Television Industry</vt:lpstr>
      <vt:lpstr>Dramatic Arts Industry</vt:lpstr>
      <vt:lpstr>Video Game Industry</vt:lpstr>
      <vt:lpstr>Literacy Industry</vt:lpstr>
      <vt:lpstr>Gambling Industry</vt:lpstr>
      <vt:lpstr>Factors Contributing to the Growth of SEM</vt:lpstr>
      <vt:lpstr>Characteristics of the SEM Industry</vt:lpstr>
      <vt:lpstr>Core Benefits of SEM</vt:lpstr>
      <vt:lpstr>Trends in Sports &amp; Entertainment</vt:lpstr>
      <vt:lpstr>SEM Contributes to Economic Well-Being of Communities</vt:lpstr>
      <vt:lpstr>Negative Impacts of SEM on Community</vt:lpstr>
      <vt:lpstr>How Communities Can Minimize Negative Impact of Hosting an Event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1.01  Acquire information about the sport/event industry to aid in making career choices</dc:title>
  <dc:creator>Rector, Floydette H</dc:creator>
  <cp:lastModifiedBy>Rector, Floydette H</cp:lastModifiedBy>
  <cp:revision>46</cp:revision>
  <dcterms:modified xsi:type="dcterms:W3CDTF">2018-08-28T13:36:49Z</dcterms:modified>
</cp:coreProperties>
</file>